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9"/>
  </p:notesMasterIdLst>
  <p:sldIdLst>
    <p:sldId id="256" r:id="rId2"/>
    <p:sldId id="281" r:id="rId3"/>
    <p:sldId id="273" r:id="rId4"/>
    <p:sldId id="282" r:id="rId5"/>
    <p:sldId id="283" r:id="rId6"/>
    <p:sldId id="284" r:id="rId7"/>
    <p:sldId id="285" r:id="rId8"/>
    <p:sldId id="286" r:id="rId9"/>
    <p:sldId id="287" r:id="rId10"/>
    <p:sldId id="288" r:id="rId11"/>
    <p:sldId id="289" r:id="rId12"/>
    <p:sldId id="290" r:id="rId13"/>
    <p:sldId id="291" r:id="rId14"/>
    <p:sldId id="292" r:id="rId15"/>
    <p:sldId id="294" r:id="rId16"/>
    <p:sldId id="293" r:id="rId17"/>
    <p:sldId id="29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D579"/>
    <a:srgbClr val="ECD899"/>
    <a:srgbClr val="9B2C1F"/>
    <a:srgbClr val="E28F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4"/>
    <p:restoredTop sz="64195"/>
  </p:normalViewPr>
  <p:slideViewPr>
    <p:cSldViewPr snapToGrid="0">
      <p:cViewPr varScale="1">
        <p:scale>
          <a:sx n="104" d="100"/>
          <a:sy n="104" d="100"/>
        </p:scale>
        <p:origin x="26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06D4C-AE0B-4C02-B0A8-7946BBEA5E81}"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49DD6EF-312F-4D81-BB22-1468D39E2DA7}">
      <dgm:prSet/>
      <dgm:spPr/>
      <dgm:t>
        <a:bodyPr/>
        <a:lstStyle/>
        <a:p>
          <a:pPr>
            <a:lnSpc>
              <a:spcPct val="100000"/>
            </a:lnSpc>
            <a:defRPr b="1"/>
          </a:pPr>
          <a:r>
            <a:rPr lang="en-US" b="1"/>
            <a:t>Background</a:t>
          </a:r>
          <a:r>
            <a:rPr lang="en-US"/>
            <a:t>:</a:t>
          </a:r>
        </a:p>
      </dgm:t>
    </dgm:pt>
    <dgm:pt modelId="{4F539F3D-CDE9-45F6-88EA-8991B62AE8AA}" type="parTrans" cxnId="{1CE2468A-1852-4739-8848-57827E0CC4B4}">
      <dgm:prSet/>
      <dgm:spPr/>
      <dgm:t>
        <a:bodyPr/>
        <a:lstStyle/>
        <a:p>
          <a:endParaRPr lang="en-US"/>
        </a:p>
      </dgm:t>
    </dgm:pt>
    <dgm:pt modelId="{18EB71DC-041D-4752-A040-5D195BA0F18D}" type="sibTrans" cxnId="{1CE2468A-1852-4739-8848-57827E0CC4B4}">
      <dgm:prSet/>
      <dgm:spPr/>
      <dgm:t>
        <a:bodyPr/>
        <a:lstStyle/>
        <a:p>
          <a:endParaRPr lang="en-US"/>
        </a:p>
      </dgm:t>
    </dgm:pt>
    <dgm:pt modelId="{6CB49160-1BF8-45EF-8497-E2E70CAFE566}">
      <dgm:prSet/>
      <dgm:spPr/>
      <dgm:t>
        <a:bodyPr/>
        <a:lstStyle/>
        <a:p>
          <a:pPr>
            <a:lnSpc>
              <a:spcPct val="100000"/>
            </a:lnSpc>
          </a:pPr>
          <a:r>
            <a:rPr lang="en-US" dirty="0"/>
            <a:t>Brain MRI segmentation is critical for diagnosing and planning treatment for various pathologies.</a:t>
          </a:r>
        </a:p>
      </dgm:t>
    </dgm:pt>
    <dgm:pt modelId="{D6532023-82EA-41EF-AB89-88D67024E3A0}" type="parTrans" cxnId="{48C1DFC3-A393-4283-97B9-E3F70BAD0168}">
      <dgm:prSet/>
      <dgm:spPr/>
      <dgm:t>
        <a:bodyPr/>
        <a:lstStyle/>
        <a:p>
          <a:endParaRPr lang="en-US"/>
        </a:p>
      </dgm:t>
    </dgm:pt>
    <dgm:pt modelId="{AE6E876D-5F58-42C4-A599-E979EE8C7BD2}" type="sibTrans" cxnId="{48C1DFC3-A393-4283-97B9-E3F70BAD0168}">
      <dgm:prSet/>
      <dgm:spPr/>
      <dgm:t>
        <a:bodyPr/>
        <a:lstStyle/>
        <a:p>
          <a:endParaRPr lang="en-US"/>
        </a:p>
      </dgm:t>
    </dgm:pt>
    <dgm:pt modelId="{52E5E242-7315-43D1-8BE3-34CE74A2E7C3}">
      <dgm:prSet/>
      <dgm:spPr/>
      <dgm:t>
        <a:bodyPr/>
        <a:lstStyle/>
        <a:p>
          <a:pPr>
            <a:lnSpc>
              <a:spcPct val="100000"/>
            </a:lnSpc>
          </a:pPr>
          <a:r>
            <a:rPr lang="en-US" dirty="0"/>
            <a:t>Manual segmentation is time-consuming and prone to error; automated methods offer efficiency and reproducibility.</a:t>
          </a:r>
        </a:p>
      </dgm:t>
    </dgm:pt>
    <dgm:pt modelId="{5C313439-CEEC-452F-8524-5AC33A6B4559}" type="parTrans" cxnId="{4CCD87DF-8330-4C49-A426-1218CF89226E}">
      <dgm:prSet/>
      <dgm:spPr/>
      <dgm:t>
        <a:bodyPr/>
        <a:lstStyle/>
        <a:p>
          <a:endParaRPr lang="en-US"/>
        </a:p>
      </dgm:t>
    </dgm:pt>
    <dgm:pt modelId="{09F9B288-25B8-4902-B740-B30210922A57}" type="sibTrans" cxnId="{4CCD87DF-8330-4C49-A426-1218CF89226E}">
      <dgm:prSet/>
      <dgm:spPr/>
      <dgm:t>
        <a:bodyPr/>
        <a:lstStyle/>
        <a:p>
          <a:endParaRPr lang="en-US"/>
        </a:p>
      </dgm:t>
    </dgm:pt>
    <dgm:pt modelId="{FAFB37D3-23B7-43BB-935C-DEBC0C68E7A5}">
      <dgm:prSet/>
      <dgm:spPr/>
      <dgm:t>
        <a:bodyPr/>
        <a:lstStyle/>
        <a:p>
          <a:pPr>
            <a:lnSpc>
              <a:spcPct val="100000"/>
            </a:lnSpc>
            <a:defRPr b="1"/>
          </a:pPr>
          <a:r>
            <a:rPr lang="en-US" b="1"/>
            <a:t>Focus of Study</a:t>
          </a:r>
          <a:r>
            <a:rPr lang="en-US"/>
            <a:t>:</a:t>
          </a:r>
        </a:p>
      </dgm:t>
    </dgm:pt>
    <dgm:pt modelId="{E1144C00-4751-4887-8D11-0AAE377FF8CA}" type="parTrans" cxnId="{E9533341-2942-4B06-8BBB-5B7CBB6429A3}">
      <dgm:prSet/>
      <dgm:spPr/>
      <dgm:t>
        <a:bodyPr/>
        <a:lstStyle/>
        <a:p>
          <a:endParaRPr lang="en-US"/>
        </a:p>
      </dgm:t>
    </dgm:pt>
    <dgm:pt modelId="{70808220-03DE-4EC0-9635-03FF5345B8F1}" type="sibTrans" cxnId="{E9533341-2942-4B06-8BBB-5B7CBB6429A3}">
      <dgm:prSet/>
      <dgm:spPr/>
      <dgm:t>
        <a:bodyPr/>
        <a:lstStyle/>
        <a:p>
          <a:endParaRPr lang="en-US"/>
        </a:p>
      </dgm:t>
    </dgm:pt>
    <dgm:pt modelId="{A036285B-C149-49EF-BD67-583AF5D9C7FC}">
      <dgm:prSet/>
      <dgm:spPr/>
      <dgm:t>
        <a:bodyPr/>
        <a:lstStyle/>
        <a:p>
          <a:pPr>
            <a:lnSpc>
              <a:spcPct val="100000"/>
            </a:lnSpc>
          </a:pPr>
          <a:r>
            <a:rPr lang="en-US" i="1" dirty="0"/>
            <a:t>Vestibular schwannomas: </a:t>
          </a:r>
          <a:r>
            <a:rPr lang="en-US" dirty="0"/>
            <a:t>Benign tumors on the vestibulocochlear nerve with unique MR imaging features.</a:t>
          </a:r>
        </a:p>
      </dgm:t>
    </dgm:pt>
    <dgm:pt modelId="{46051599-38A2-456E-BD30-FACAAC2D963A}" type="parTrans" cxnId="{DD997116-0133-4956-AF6C-F94EE14CBEB5}">
      <dgm:prSet/>
      <dgm:spPr/>
      <dgm:t>
        <a:bodyPr/>
        <a:lstStyle/>
        <a:p>
          <a:endParaRPr lang="en-US"/>
        </a:p>
      </dgm:t>
    </dgm:pt>
    <dgm:pt modelId="{AD45B954-6AB5-45A6-B70D-549360DBAF11}" type="sibTrans" cxnId="{DD997116-0133-4956-AF6C-F94EE14CBEB5}">
      <dgm:prSet/>
      <dgm:spPr/>
      <dgm:t>
        <a:bodyPr/>
        <a:lstStyle/>
        <a:p>
          <a:endParaRPr lang="en-US"/>
        </a:p>
      </dgm:t>
    </dgm:pt>
    <dgm:pt modelId="{08F81DC1-36B6-4E19-8B22-59A27B7D7E42}">
      <dgm:prSet/>
      <dgm:spPr/>
      <dgm:t>
        <a:bodyPr/>
        <a:lstStyle/>
        <a:p>
          <a:pPr>
            <a:lnSpc>
              <a:spcPct val="100000"/>
            </a:lnSpc>
          </a:pPr>
          <a:r>
            <a:rPr lang="en-US" i="1" dirty="0"/>
            <a:t>Challenge: </a:t>
          </a:r>
          <a:r>
            <a:rPr lang="en-US" dirty="0"/>
            <a:t>Improve segmentation accuracy using hybrid clustering methods.</a:t>
          </a:r>
        </a:p>
      </dgm:t>
    </dgm:pt>
    <dgm:pt modelId="{7996A60E-6455-4BD6-A390-0C91FBD061CD}" type="parTrans" cxnId="{06AE8F26-5B27-41B9-AECD-C373F503D5E2}">
      <dgm:prSet/>
      <dgm:spPr/>
      <dgm:t>
        <a:bodyPr/>
        <a:lstStyle/>
        <a:p>
          <a:endParaRPr lang="en-US"/>
        </a:p>
      </dgm:t>
    </dgm:pt>
    <dgm:pt modelId="{19D73DBA-1636-4C9E-B667-870B4554EB55}" type="sibTrans" cxnId="{06AE8F26-5B27-41B9-AECD-C373F503D5E2}">
      <dgm:prSet/>
      <dgm:spPr/>
      <dgm:t>
        <a:bodyPr/>
        <a:lstStyle/>
        <a:p>
          <a:endParaRPr lang="en-US"/>
        </a:p>
      </dgm:t>
    </dgm:pt>
    <dgm:pt modelId="{D97029FF-0C63-4565-92C4-3DBB8863A091}" type="pres">
      <dgm:prSet presAssocID="{65306D4C-AE0B-4C02-B0A8-7946BBEA5E81}" presName="root" presStyleCnt="0">
        <dgm:presLayoutVars>
          <dgm:dir/>
          <dgm:resizeHandles val="exact"/>
        </dgm:presLayoutVars>
      </dgm:prSet>
      <dgm:spPr/>
    </dgm:pt>
    <dgm:pt modelId="{9BB08C92-376F-47E7-9C49-6B3222EDB761}" type="pres">
      <dgm:prSet presAssocID="{E49DD6EF-312F-4D81-BB22-1468D39E2DA7}" presName="compNode" presStyleCnt="0"/>
      <dgm:spPr/>
    </dgm:pt>
    <dgm:pt modelId="{A43E2C8E-46B0-4912-8A44-E7C223E27B70}" type="pres">
      <dgm:prSet presAssocID="{E49DD6EF-312F-4D81-BB22-1468D39E2D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E431D458-816F-4AD2-8203-1CE7D7DE7EA1}" type="pres">
      <dgm:prSet presAssocID="{E49DD6EF-312F-4D81-BB22-1468D39E2DA7}" presName="iconSpace" presStyleCnt="0"/>
      <dgm:spPr/>
    </dgm:pt>
    <dgm:pt modelId="{5BC8BEFE-F9A6-4E14-A9E6-99A0D5E689FC}" type="pres">
      <dgm:prSet presAssocID="{E49DD6EF-312F-4D81-BB22-1468D39E2DA7}" presName="parTx" presStyleLbl="revTx" presStyleIdx="0" presStyleCnt="4">
        <dgm:presLayoutVars>
          <dgm:chMax val="0"/>
          <dgm:chPref val="0"/>
        </dgm:presLayoutVars>
      </dgm:prSet>
      <dgm:spPr/>
    </dgm:pt>
    <dgm:pt modelId="{E2C8F89B-F532-453C-8A0C-02706263BA42}" type="pres">
      <dgm:prSet presAssocID="{E49DD6EF-312F-4D81-BB22-1468D39E2DA7}" presName="txSpace" presStyleCnt="0"/>
      <dgm:spPr/>
    </dgm:pt>
    <dgm:pt modelId="{6BAFDC88-8DDB-400C-B435-85DD947335BA}" type="pres">
      <dgm:prSet presAssocID="{E49DD6EF-312F-4D81-BB22-1468D39E2DA7}" presName="desTx" presStyleLbl="revTx" presStyleIdx="1" presStyleCnt="4">
        <dgm:presLayoutVars/>
      </dgm:prSet>
      <dgm:spPr/>
    </dgm:pt>
    <dgm:pt modelId="{F6F6ABDB-2E07-472C-8B73-4865399B51CD}" type="pres">
      <dgm:prSet presAssocID="{18EB71DC-041D-4752-A040-5D195BA0F18D}" presName="sibTrans" presStyleCnt="0"/>
      <dgm:spPr/>
    </dgm:pt>
    <dgm:pt modelId="{AA99DDD1-E2CD-477B-B45B-A49C0A5537D0}" type="pres">
      <dgm:prSet presAssocID="{FAFB37D3-23B7-43BB-935C-DEBC0C68E7A5}" presName="compNode" presStyleCnt="0"/>
      <dgm:spPr/>
    </dgm:pt>
    <dgm:pt modelId="{63450D93-E466-41E2-B8F2-A22A0D6EF538}" type="pres">
      <dgm:prSet presAssocID="{FAFB37D3-23B7-43BB-935C-DEBC0C68E7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249E78A5-7C67-426A-9AE7-CDF0F4D7B20B}" type="pres">
      <dgm:prSet presAssocID="{FAFB37D3-23B7-43BB-935C-DEBC0C68E7A5}" presName="iconSpace" presStyleCnt="0"/>
      <dgm:spPr/>
    </dgm:pt>
    <dgm:pt modelId="{0238017C-7070-4EEA-A495-DB9E2CF3C7F2}" type="pres">
      <dgm:prSet presAssocID="{FAFB37D3-23B7-43BB-935C-DEBC0C68E7A5}" presName="parTx" presStyleLbl="revTx" presStyleIdx="2" presStyleCnt="4">
        <dgm:presLayoutVars>
          <dgm:chMax val="0"/>
          <dgm:chPref val="0"/>
        </dgm:presLayoutVars>
      </dgm:prSet>
      <dgm:spPr/>
    </dgm:pt>
    <dgm:pt modelId="{9DB33591-8849-47C1-BBC4-5E6E56FDEF48}" type="pres">
      <dgm:prSet presAssocID="{FAFB37D3-23B7-43BB-935C-DEBC0C68E7A5}" presName="txSpace" presStyleCnt="0"/>
      <dgm:spPr/>
    </dgm:pt>
    <dgm:pt modelId="{71C585BD-4B23-4916-B6F5-A26DA3DBDD1D}" type="pres">
      <dgm:prSet presAssocID="{FAFB37D3-23B7-43BB-935C-DEBC0C68E7A5}" presName="desTx" presStyleLbl="revTx" presStyleIdx="3" presStyleCnt="4">
        <dgm:presLayoutVars/>
      </dgm:prSet>
      <dgm:spPr/>
    </dgm:pt>
  </dgm:ptLst>
  <dgm:cxnLst>
    <dgm:cxn modelId="{DD997116-0133-4956-AF6C-F94EE14CBEB5}" srcId="{FAFB37D3-23B7-43BB-935C-DEBC0C68E7A5}" destId="{A036285B-C149-49EF-BD67-583AF5D9C7FC}" srcOrd="0" destOrd="0" parTransId="{46051599-38A2-456E-BD30-FACAAC2D963A}" sibTransId="{AD45B954-6AB5-45A6-B70D-549360DBAF11}"/>
    <dgm:cxn modelId="{7FF32524-9358-C84B-8657-CB2EA1801FE0}" type="presOf" srcId="{08F81DC1-36B6-4E19-8B22-59A27B7D7E42}" destId="{71C585BD-4B23-4916-B6F5-A26DA3DBDD1D}" srcOrd="0" destOrd="1" presId="urn:microsoft.com/office/officeart/2018/2/layout/IconLabelDescriptionList"/>
    <dgm:cxn modelId="{06AE8F26-5B27-41B9-AECD-C373F503D5E2}" srcId="{FAFB37D3-23B7-43BB-935C-DEBC0C68E7A5}" destId="{08F81DC1-36B6-4E19-8B22-59A27B7D7E42}" srcOrd="1" destOrd="0" parTransId="{7996A60E-6455-4BD6-A390-0C91FBD061CD}" sibTransId="{19D73DBA-1636-4C9E-B667-870B4554EB55}"/>
    <dgm:cxn modelId="{E9533341-2942-4B06-8BBB-5B7CBB6429A3}" srcId="{65306D4C-AE0B-4C02-B0A8-7946BBEA5E81}" destId="{FAFB37D3-23B7-43BB-935C-DEBC0C68E7A5}" srcOrd="1" destOrd="0" parTransId="{E1144C00-4751-4887-8D11-0AAE377FF8CA}" sibTransId="{70808220-03DE-4EC0-9635-03FF5345B8F1}"/>
    <dgm:cxn modelId="{02DDAD51-02EB-174C-B318-CCFC6DEC4398}" type="presOf" srcId="{65306D4C-AE0B-4C02-B0A8-7946BBEA5E81}" destId="{D97029FF-0C63-4565-92C4-3DBB8863A091}" srcOrd="0" destOrd="0" presId="urn:microsoft.com/office/officeart/2018/2/layout/IconLabelDescriptionList"/>
    <dgm:cxn modelId="{BEAC1F56-6825-2543-8DEA-09C599D7891C}" type="presOf" srcId="{FAFB37D3-23B7-43BB-935C-DEBC0C68E7A5}" destId="{0238017C-7070-4EEA-A495-DB9E2CF3C7F2}" srcOrd="0" destOrd="0" presId="urn:microsoft.com/office/officeart/2018/2/layout/IconLabelDescriptionList"/>
    <dgm:cxn modelId="{A09AC176-0F1B-F24F-8DF6-C447A348264F}" type="presOf" srcId="{6CB49160-1BF8-45EF-8497-E2E70CAFE566}" destId="{6BAFDC88-8DDB-400C-B435-85DD947335BA}" srcOrd="0" destOrd="0" presId="urn:microsoft.com/office/officeart/2018/2/layout/IconLabelDescriptionList"/>
    <dgm:cxn modelId="{1CE2468A-1852-4739-8848-57827E0CC4B4}" srcId="{65306D4C-AE0B-4C02-B0A8-7946BBEA5E81}" destId="{E49DD6EF-312F-4D81-BB22-1468D39E2DA7}" srcOrd="0" destOrd="0" parTransId="{4F539F3D-CDE9-45F6-88EA-8991B62AE8AA}" sibTransId="{18EB71DC-041D-4752-A040-5D195BA0F18D}"/>
    <dgm:cxn modelId="{48C1DFC3-A393-4283-97B9-E3F70BAD0168}" srcId="{E49DD6EF-312F-4D81-BB22-1468D39E2DA7}" destId="{6CB49160-1BF8-45EF-8497-E2E70CAFE566}" srcOrd="0" destOrd="0" parTransId="{D6532023-82EA-41EF-AB89-88D67024E3A0}" sibTransId="{AE6E876D-5F58-42C4-A599-E979EE8C7BD2}"/>
    <dgm:cxn modelId="{9D1219D1-088D-4246-96E9-B4AE82CF5D21}" type="presOf" srcId="{52E5E242-7315-43D1-8BE3-34CE74A2E7C3}" destId="{6BAFDC88-8DDB-400C-B435-85DD947335BA}" srcOrd="0" destOrd="1" presId="urn:microsoft.com/office/officeart/2018/2/layout/IconLabelDescriptionList"/>
    <dgm:cxn modelId="{2E6FA5D3-46EF-D043-8C71-897E50BA5A4A}" type="presOf" srcId="{A036285B-C149-49EF-BD67-583AF5D9C7FC}" destId="{71C585BD-4B23-4916-B6F5-A26DA3DBDD1D}" srcOrd="0" destOrd="0" presId="urn:microsoft.com/office/officeart/2018/2/layout/IconLabelDescriptionList"/>
    <dgm:cxn modelId="{4CCD87DF-8330-4C49-A426-1218CF89226E}" srcId="{E49DD6EF-312F-4D81-BB22-1468D39E2DA7}" destId="{52E5E242-7315-43D1-8BE3-34CE74A2E7C3}" srcOrd="1" destOrd="0" parTransId="{5C313439-CEEC-452F-8524-5AC33A6B4559}" sibTransId="{09F9B288-25B8-4902-B740-B30210922A57}"/>
    <dgm:cxn modelId="{51B76EEA-6176-DF41-B2FE-A3B300571914}" type="presOf" srcId="{E49DD6EF-312F-4D81-BB22-1468D39E2DA7}" destId="{5BC8BEFE-F9A6-4E14-A9E6-99A0D5E689FC}" srcOrd="0" destOrd="0" presId="urn:microsoft.com/office/officeart/2018/2/layout/IconLabelDescriptionList"/>
    <dgm:cxn modelId="{C93D58E0-F13E-0544-8906-36E8DBD236F3}" type="presParOf" srcId="{D97029FF-0C63-4565-92C4-3DBB8863A091}" destId="{9BB08C92-376F-47E7-9C49-6B3222EDB761}" srcOrd="0" destOrd="0" presId="urn:microsoft.com/office/officeart/2018/2/layout/IconLabelDescriptionList"/>
    <dgm:cxn modelId="{07C011C2-0D2E-A844-A894-8A2079C3C458}" type="presParOf" srcId="{9BB08C92-376F-47E7-9C49-6B3222EDB761}" destId="{A43E2C8E-46B0-4912-8A44-E7C223E27B70}" srcOrd="0" destOrd="0" presId="urn:microsoft.com/office/officeart/2018/2/layout/IconLabelDescriptionList"/>
    <dgm:cxn modelId="{45747F10-E120-0545-9A81-B19C569C1CAC}" type="presParOf" srcId="{9BB08C92-376F-47E7-9C49-6B3222EDB761}" destId="{E431D458-816F-4AD2-8203-1CE7D7DE7EA1}" srcOrd="1" destOrd="0" presId="urn:microsoft.com/office/officeart/2018/2/layout/IconLabelDescriptionList"/>
    <dgm:cxn modelId="{01856C1F-6305-BD42-BCA1-D17264469579}" type="presParOf" srcId="{9BB08C92-376F-47E7-9C49-6B3222EDB761}" destId="{5BC8BEFE-F9A6-4E14-A9E6-99A0D5E689FC}" srcOrd="2" destOrd="0" presId="urn:microsoft.com/office/officeart/2018/2/layout/IconLabelDescriptionList"/>
    <dgm:cxn modelId="{EB679AE2-A3B6-9643-8CA1-DFE7FCA959CC}" type="presParOf" srcId="{9BB08C92-376F-47E7-9C49-6B3222EDB761}" destId="{E2C8F89B-F532-453C-8A0C-02706263BA42}" srcOrd="3" destOrd="0" presId="urn:microsoft.com/office/officeart/2018/2/layout/IconLabelDescriptionList"/>
    <dgm:cxn modelId="{A0560F8A-67FF-FE43-9262-6FCB10CCBFA1}" type="presParOf" srcId="{9BB08C92-376F-47E7-9C49-6B3222EDB761}" destId="{6BAFDC88-8DDB-400C-B435-85DD947335BA}" srcOrd="4" destOrd="0" presId="urn:microsoft.com/office/officeart/2018/2/layout/IconLabelDescriptionList"/>
    <dgm:cxn modelId="{D324F94D-5D9F-8444-950E-DD91BCA04619}" type="presParOf" srcId="{D97029FF-0C63-4565-92C4-3DBB8863A091}" destId="{F6F6ABDB-2E07-472C-8B73-4865399B51CD}" srcOrd="1" destOrd="0" presId="urn:microsoft.com/office/officeart/2018/2/layout/IconLabelDescriptionList"/>
    <dgm:cxn modelId="{A89FFE7A-5D78-FD4D-B805-2DC3490832BD}" type="presParOf" srcId="{D97029FF-0C63-4565-92C4-3DBB8863A091}" destId="{AA99DDD1-E2CD-477B-B45B-A49C0A5537D0}" srcOrd="2" destOrd="0" presId="urn:microsoft.com/office/officeart/2018/2/layout/IconLabelDescriptionList"/>
    <dgm:cxn modelId="{CEF112D6-1394-6F4E-9EE1-F3AEFD86ACA2}" type="presParOf" srcId="{AA99DDD1-E2CD-477B-B45B-A49C0A5537D0}" destId="{63450D93-E466-41E2-B8F2-A22A0D6EF538}" srcOrd="0" destOrd="0" presId="urn:microsoft.com/office/officeart/2018/2/layout/IconLabelDescriptionList"/>
    <dgm:cxn modelId="{5A52FDB9-6475-7D47-BFEE-9CCAA492E3C3}" type="presParOf" srcId="{AA99DDD1-E2CD-477B-B45B-A49C0A5537D0}" destId="{249E78A5-7C67-426A-9AE7-CDF0F4D7B20B}" srcOrd="1" destOrd="0" presId="urn:microsoft.com/office/officeart/2018/2/layout/IconLabelDescriptionList"/>
    <dgm:cxn modelId="{899AFCF0-53C9-B14A-8719-D03EEB6A5ECD}" type="presParOf" srcId="{AA99DDD1-E2CD-477B-B45B-A49C0A5537D0}" destId="{0238017C-7070-4EEA-A495-DB9E2CF3C7F2}" srcOrd="2" destOrd="0" presId="urn:microsoft.com/office/officeart/2018/2/layout/IconLabelDescriptionList"/>
    <dgm:cxn modelId="{7AED1277-432E-5446-8ECD-79ECE1F6E35E}" type="presParOf" srcId="{AA99DDD1-E2CD-477B-B45B-A49C0A5537D0}" destId="{9DB33591-8849-47C1-BBC4-5E6E56FDEF48}" srcOrd="3" destOrd="0" presId="urn:microsoft.com/office/officeart/2018/2/layout/IconLabelDescriptionList"/>
    <dgm:cxn modelId="{57493A06-CCA6-E74A-9BD1-B4C87DC895B1}" type="presParOf" srcId="{AA99DDD1-E2CD-477B-B45B-A49C0A5537D0}" destId="{71C585BD-4B23-4916-B6F5-A26DA3DBDD1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883852-FB94-4FC9-B29D-F06201E905DD}"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72C02E6B-0ACE-463B-BC7A-6F627DED960E}">
      <dgm:prSet custT="1"/>
      <dgm:spPr/>
      <dgm:t>
        <a:bodyPr/>
        <a:lstStyle/>
        <a:p>
          <a:r>
            <a:rPr lang="en-US" sz="1100" b="1" dirty="0"/>
            <a:t>Step 1: </a:t>
          </a:r>
        </a:p>
        <a:p>
          <a:r>
            <a:rPr lang="en-US" sz="1100" b="1" dirty="0"/>
            <a:t>Fuzzy C-Means (FCM) algorithm</a:t>
          </a:r>
          <a:r>
            <a:rPr lang="en-US" sz="1100" dirty="0"/>
            <a:t>: Probabilistic clustering assigns pixels to clusters with degrees of membership.</a:t>
          </a:r>
        </a:p>
        <a:p>
          <a:r>
            <a:rPr lang="en-US" sz="1050" i="1" dirty="0"/>
            <a:t>*Shortcomings: prone to noise and poor initialization.</a:t>
          </a:r>
        </a:p>
      </dgm:t>
    </dgm:pt>
    <dgm:pt modelId="{F845EE76-5B64-43E1-AE5D-BB27A79C4C36}" type="parTrans" cxnId="{44B0ADB1-F12A-463F-9567-C4486B6847D1}">
      <dgm:prSet/>
      <dgm:spPr/>
      <dgm:t>
        <a:bodyPr/>
        <a:lstStyle/>
        <a:p>
          <a:endParaRPr lang="en-US"/>
        </a:p>
      </dgm:t>
    </dgm:pt>
    <dgm:pt modelId="{3E58831D-BD55-4122-BA63-C80FBB601DAD}" type="sibTrans" cxnId="{44B0ADB1-F12A-463F-9567-C4486B6847D1}">
      <dgm:prSet phldrT="1" phldr="0"/>
      <dgm:spPr/>
      <dgm:t>
        <a:bodyPr/>
        <a:lstStyle/>
        <a:p>
          <a:r>
            <a:rPr lang="en-US"/>
            <a:t>1</a:t>
          </a:r>
        </a:p>
      </dgm:t>
    </dgm:pt>
    <dgm:pt modelId="{554A5950-8221-4A73-A8B4-6DDD74E785E6}">
      <dgm:prSet custT="1"/>
      <dgm:spPr/>
      <dgm:t>
        <a:bodyPr/>
        <a:lstStyle/>
        <a:p>
          <a:r>
            <a:rPr lang="en-US" sz="1100" b="1" dirty="0"/>
            <a:t>Step 2: </a:t>
          </a:r>
        </a:p>
        <a:p>
          <a:r>
            <a:rPr lang="en-US" sz="1100" b="1" dirty="0"/>
            <a:t>Bat Algorithm (BA)</a:t>
          </a:r>
          <a:r>
            <a:rPr lang="en-US" sz="1100" dirty="0"/>
            <a:t>: Inspired by echolocation in bats, optimizes cluster initialization.</a:t>
          </a:r>
        </a:p>
        <a:p>
          <a:r>
            <a:rPr lang="en-US" sz="1050" i="1" dirty="0"/>
            <a:t>*Uses frequency, loudness, and pulse rate to guide optimization.</a:t>
          </a:r>
        </a:p>
        <a:p>
          <a:r>
            <a:rPr lang="en-US" sz="1050" i="1" dirty="0"/>
            <a:t>*Fitness function minimizes intra-cluster distance and maximizes cluster validity.</a:t>
          </a:r>
        </a:p>
      </dgm:t>
    </dgm:pt>
    <dgm:pt modelId="{109456EF-C29A-41C3-9612-30AA8BEFC8AD}" type="parTrans" cxnId="{9B6D1D3B-628E-4B90-B1E1-1EB889FE9C79}">
      <dgm:prSet/>
      <dgm:spPr/>
      <dgm:t>
        <a:bodyPr/>
        <a:lstStyle/>
        <a:p>
          <a:endParaRPr lang="en-US"/>
        </a:p>
      </dgm:t>
    </dgm:pt>
    <dgm:pt modelId="{535ECA3D-8EBA-452F-B1DF-3882D0B6CB53}" type="sibTrans" cxnId="{9B6D1D3B-628E-4B90-B1E1-1EB889FE9C79}">
      <dgm:prSet phldrT="2" phldr="0"/>
      <dgm:spPr/>
      <dgm:t>
        <a:bodyPr/>
        <a:lstStyle/>
        <a:p>
          <a:r>
            <a:rPr lang="en-US"/>
            <a:t>2</a:t>
          </a:r>
        </a:p>
      </dgm:t>
    </dgm:pt>
    <dgm:pt modelId="{197A4C9C-D2A1-4F5B-865E-251AB43CEF5D}">
      <dgm:prSet custT="1"/>
      <dgm:spPr/>
      <dgm:t>
        <a:bodyPr/>
        <a:lstStyle/>
        <a:p>
          <a:r>
            <a:rPr lang="en-US" sz="1100" b="1" dirty="0"/>
            <a:t>Step 3: </a:t>
          </a:r>
        </a:p>
        <a:p>
          <a:r>
            <a:rPr lang="en-US" sz="1100" b="1" dirty="0"/>
            <a:t>Hybrid Approach: </a:t>
          </a:r>
          <a:r>
            <a:rPr lang="en-US" sz="1100" dirty="0"/>
            <a:t>BA initializes clusters for FCM, which refines them for optimal segmentation.</a:t>
          </a:r>
        </a:p>
      </dgm:t>
    </dgm:pt>
    <dgm:pt modelId="{591A3096-EE8E-471B-8113-7D3BEA18EC5E}" type="parTrans" cxnId="{17C5E1F5-3D8C-4DB1-B92E-F7E87CE8E5FE}">
      <dgm:prSet/>
      <dgm:spPr/>
      <dgm:t>
        <a:bodyPr/>
        <a:lstStyle/>
        <a:p>
          <a:endParaRPr lang="en-US"/>
        </a:p>
      </dgm:t>
    </dgm:pt>
    <dgm:pt modelId="{741235B6-484F-459A-8FFF-CDBB0FB04483}" type="sibTrans" cxnId="{17C5E1F5-3D8C-4DB1-B92E-F7E87CE8E5FE}">
      <dgm:prSet phldrT="3" phldr="0"/>
      <dgm:spPr/>
      <dgm:t>
        <a:bodyPr/>
        <a:lstStyle/>
        <a:p>
          <a:r>
            <a:rPr lang="en-US"/>
            <a:t>3</a:t>
          </a:r>
        </a:p>
      </dgm:t>
    </dgm:pt>
    <dgm:pt modelId="{C5A21559-0697-3D40-A5F3-5FA475842A01}" type="pres">
      <dgm:prSet presAssocID="{00883852-FB94-4FC9-B29D-F06201E905DD}" presName="linearFlow" presStyleCnt="0">
        <dgm:presLayoutVars>
          <dgm:dir/>
          <dgm:animLvl val="lvl"/>
          <dgm:resizeHandles val="exact"/>
        </dgm:presLayoutVars>
      </dgm:prSet>
      <dgm:spPr/>
    </dgm:pt>
    <dgm:pt modelId="{58DF044F-CC29-CE47-A022-FDAFF91B09BA}" type="pres">
      <dgm:prSet presAssocID="{72C02E6B-0ACE-463B-BC7A-6F627DED960E}" presName="compositeNode" presStyleCnt="0"/>
      <dgm:spPr/>
    </dgm:pt>
    <dgm:pt modelId="{AF6D1F7D-1967-1B41-967B-32CC4EBC49D7}" type="pres">
      <dgm:prSet presAssocID="{72C02E6B-0ACE-463B-BC7A-6F627DED960E}" presName="parTx" presStyleLbl="node1" presStyleIdx="0" presStyleCnt="0">
        <dgm:presLayoutVars>
          <dgm:chMax val="0"/>
          <dgm:chPref val="0"/>
          <dgm:bulletEnabled val="1"/>
        </dgm:presLayoutVars>
      </dgm:prSet>
      <dgm:spPr/>
    </dgm:pt>
    <dgm:pt modelId="{A26E043E-517E-AB41-96FF-C800D51F879B}" type="pres">
      <dgm:prSet presAssocID="{72C02E6B-0ACE-463B-BC7A-6F627DED960E}" presName="parSh" presStyleCnt="0"/>
      <dgm:spPr/>
    </dgm:pt>
    <dgm:pt modelId="{3C87F3AC-AED3-6C4E-9C1B-BBFB6790D288}" type="pres">
      <dgm:prSet presAssocID="{72C02E6B-0ACE-463B-BC7A-6F627DED960E}" presName="lineNode" presStyleLbl="alignAccFollowNode1" presStyleIdx="0" presStyleCnt="9"/>
      <dgm:spPr/>
    </dgm:pt>
    <dgm:pt modelId="{B9DD74B7-AD74-A144-AA38-952FCA68934C}" type="pres">
      <dgm:prSet presAssocID="{72C02E6B-0ACE-463B-BC7A-6F627DED960E}" presName="lineArrowNode" presStyleLbl="alignAccFollowNode1" presStyleIdx="1" presStyleCnt="9"/>
      <dgm:spPr/>
    </dgm:pt>
    <dgm:pt modelId="{205DCFD8-A900-1346-87C6-E92AA66C54C3}" type="pres">
      <dgm:prSet presAssocID="{3E58831D-BD55-4122-BA63-C80FBB601DAD}" presName="sibTransNodeCircle" presStyleLbl="alignNode1" presStyleIdx="0" presStyleCnt="3">
        <dgm:presLayoutVars>
          <dgm:chMax val="0"/>
          <dgm:bulletEnabled/>
        </dgm:presLayoutVars>
      </dgm:prSet>
      <dgm:spPr/>
    </dgm:pt>
    <dgm:pt modelId="{C81B03B3-30D7-CE4D-A8A9-CF40655EDA06}" type="pres">
      <dgm:prSet presAssocID="{3E58831D-BD55-4122-BA63-C80FBB601DAD}" presName="spacerBetweenCircleAndCallout" presStyleCnt="0">
        <dgm:presLayoutVars/>
      </dgm:prSet>
      <dgm:spPr/>
    </dgm:pt>
    <dgm:pt modelId="{666456DF-D544-AF44-8D5F-8B9182CBF704}" type="pres">
      <dgm:prSet presAssocID="{72C02E6B-0ACE-463B-BC7A-6F627DED960E}" presName="nodeText" presStyleLbl="alignAccFollowNode1" presStyleIdx="2" presStyleCnt="9" custLinFactNeighborX="-16908">
        <dgm:presLayoutVars>
          <dgm:bulletEnabled val="1"/>
        </dgm:presLayoutVars>
      </dgm:prSet>
      <dgm:spPr/>
    </dgm:pt>
    <dgm:pt modelId="{72BE4EA3-49B5-3346-BB6F-0A667CCDC25E}" type="pres">
      <dgm:prSet presAssocID="{3E58831D-BD55-4122-BA63-C80FBB601DAD}" presName="sibTransComposite" presStyleCnt="0"/>
      <dgm:spPr/>
    </dgm:pt>
    <dgm:pt modelId="{05531758-7882-4F4D-BF23-460DB0B8A754}" type="pres">
      <dgm:prSet presAssocID="{554A5950-8221-4A73-A8B4-6DDD74E785E6}" presName="compositeNode" presStyleCnt="0"/>
      <dgm:spPr/>
    </dgm:pt>
    <dgm:pt modelId="{9BB14B09-AF45-0845-A984-89A8128785BC}" type="pres">
      <dgm:prSet presAssocID="{554A5950-8221-4A73-A8B4-6DDD74E785E6}" presName="parTx" presStyleLbl="node1" presStyleIdx="0" presStyleCnt="0">
        <dgm:presLayoutVars>
          <dgm:chMax val="0"/>
          <dgm:chPref val="0"/>
          <dgm:bulletEnabled val="1"/>
        </dgm:presLayoutVars>
      </dgm:prSet>
      <dgm:spPr/>
    </dgm:pt>
    <dgm:pt modelId="{BD6B3901-031A-DB4B-8A11-5D079380815B}" type="pres">
      <dgm:prSet presAssocID="{554A5950-8221-4A73-A8B4-6DDD74E785E6}" presName="parSh" presStyleCnt="0"/>
      <dgm:spPr/>
    </dgm:pt>
    <dgm:pt modelId="{99A8F45B-E0B5-4649-BE5D-0B8536B89E1D}" type="pres">
      <dgm:prSet presAssocID="{554A5950-8221-4A73-A8B4-6DDD74E785E6}" presName="lineNode" presStyleLbl="alignAccFollowNode1" presStyleIdx="3" presStyleCnt="9"/>
      <dgm:spPr/>
    </dgm:pt>
    <dgm:pt modelId="{9A8BF812-7249-9347-B181-2A680487DDB0}" type="pres">
      <dgm:prSet presAssocID="{554A5950-8221-4A73-A8B4-6DDD74E785E6}" presName="lineArrowNode" presStyleLbl="alignAccFollowNode1" presStyleIdx="4" presStyleCnt="9"/>
      <dgm:spPr/>
    </dgm:pt>
    <dgm:pt modelId="{3E3F3145-9320-0543-9C5B-FD3305DD8F9B}" type="pres">
      <dgm:prSet presAssocID="{535ECA3D-8EBA-452F-B1DF-3882D0B6CB53}" presName="sibTransNodeCircle" presStyleLbl="alignNode1" presStyleIdx="1" presStyleCnt="3">
        <dgm:presLayoutVars>
          <dgm:chMax val="0"/>
          <dgm:bulletEnabled/>
        </dgm:presLayoutVars>
      </dgm:prSet>
      <dgm:spPr/>
    </dgm:pt>
    <dgm:pt modelId="{FE941312-FCA0-4243-AFFC-21626B0E7273}" type="pres">
      <dgm:prSet presAssocID="{535ECA3D-8EBA-452F-B1DF-3882D0B6CB53}" presName="spacerBetweenCircleAndCallout" presStyleCnt="0">
        <dgm:presLayoutVars/>
      </dgm:prSet>
      <dgm:spPr/>
    </dgm:pt>
    <dgm:pt modelId="{D851A7A7-0D89-9A4C-A0EE-A6D249E03879}" type="pres">
      <dgm:prSet presAssocID="{554A5950-8221-4A73-A8B4-6DDD74E785E6}" presName="nodeText" presStyleLbl="alignAccFollowNode1" presStyleIdx="5" presStyleCnt="9">
        <dgm:presLayoutVars>
          <dgm:bulletEnabled val="1"/>
        </dgm:presLayoutVars>
      </dgm:prSet>
      <dgm:spPr/>
    </dgm:pt>
    <dgm:pt modelId="{96050B0B-A3BE-F244-B1E6-B010541ADE95}" type="pres">
      <dgm:prSet presAssocID="{535ECA3D-8EBA-452F-B1DF-3882D0B6CB53}" presName="sibTransComposite" presStyleCnt="0"/>
      <dgm:spPr/>
    </dgm:pt>
    <dgm:pt modelId="{78E3C4D4-7B68-0F4A-A528-36C874A4179D}" type="pres">
      <dgm:prSet presAssocID="{197A4C9C-D2A1-4F5B-865E-251AB43CEF5D}" presName="compositeNode" presStyleCnt="0"/>
      <dgm:spPr/>
    </dgm:pt>
    <dgm:pt modelId="{1313BDA0-68EE-2448-AF33-1A083B4557A2}" type="pres">
      <dgm:prSet presAssocID="{197A4C9C-D2A1-4F5B-865E-251AB43CEF5D}" presName="parTx" presStyleLbl="node1" presStyleIdx="0" presStyleCnt="0">
        <dgm:presLayoutVars>
          <dgm:chMax val="0"/>
          <dgm:chPref val="0"/>
          <dgm:bulletEnabled val="1"/>
        </dgm:presLayoutVars>
      </dgm:prSet>
      <dgm:spPr/>
    </dgm:pt>
    <dgm:pt modelId="{34F87BF5-C31F-7542-8B36-D8C3B4025126}" type="pres">
      <dgm:prSet presAssocID="{197A4C9C-D2A1-4F5B-865E-251AB43CEF5D}" presName="parSh" presStyleCnt="0"/>
      <dgm:spPr/>
    </dgm:pt>
    <dgm:pt modelId="{641EA23A-02BA-3246-8431-33F3F2A30F97}" type="pres">
      <dgm:prSet presAssocID="{197A4C9C-D2A1-4F5B-865E-251AB43CEF5D}" presName="lineNode" presStyleLbl="alignAccFollowNode1" presStyleIdx="6" presStyleCnt="9"/>
      <dgm:spPr/>
    </dgm:pt>
    <dgm:pt modelId="{8DE6CFDD-99AA-8241-94CA-3C647C42E311}" type="pres">
      <dgm:prSet presAssocID="{197A4C9C-D2A1-4F5B-865E-251AB43CEF5D}" presName="lineArrowNode" presStyleLbl="alignAccFollowNode1" presStyleIdx="7" presStyleCnt="9"/>
      <dgm:spPr/>
    </dgm:pt>
    <dgm:pt modelId="{7E3D08DD-B4C8-B24B-B868-D17B68759BC2}" type="pres">
      <dgm:prSet presAssocID="{741235B6-484F-459A-8FFF-CDBB0FB04483}" presName="sibTransNodeCircle" presStyleLbl="alignNode1" presStyleIdx="2" presStyleCnt="3">
        <dgm:presLayoutVars>
          <dgm:chMax val="0"/>
          <dgm:bulletEnabled/>
        </dgm:presLayoutVars>
      </dgm:prSet>
      <dgm:spPr/>
    </dgm:pt>
    <dgm:pt modelId="{6E4B89F6-6B2C-EC4C-9B36-0A23CD5578E0}" type="pres">
      <dgm:prSet presAssocID="{741235B6-484F-459A-8FFF-CDBB0FB04483}" presName="spacerBetweenCircleAndCallout" presStyleCnt="0">
        <dgm:presLayoutVars/>
      </dgm:prSet>
      <dgm:spPr/>
    </dgm:pt>
    <dgm:pt modelId="{8DABF152-5FEA-DD4D-95E1-9FB364E0E66B}" type="pres">
      <dgm:prSet presAssocID="{197A4C9C-D2A1-4F5B-865E-251AB43CEF5D}" presName="nodeText" presStyleLbl="alignAccFollowNode1" presStyleIdx="8" presStyleCnt="9">
        <dgm:presLayoutVars>
          <dgm:bulletEnabled val="1"/>
        </dgm:presLayoutVars>
      </dgm:prSet>
      <dgm:spPr/>
    </dgm:pt>
  </dgm:ptLst>
  <dgm:cxnLst>
    <dgm:cxn modelId="{E1ABB40A-DF38-774B-B9BF-0688FB2A8919}" type="presOf" srcId="{3E58831D-BD55-4122-BA63-C80FBB601DAD}" destId="{205DCFD8-A900-1346-87C6-E92AA66C54C3}" srcOrd="0" destOrd="0" presId="urn:microsoft.com/office/officeart/2016/7/layout/LinearArrowProcessNumbered"/>
    <dgm:cxn modelId="{79C1680C-4862-5B4D-BF49-C6458BF7CFFA}" type="presOf" srcId="{00883852-FB94-4FC9-B29D-F06201E905DD}" destId="{C5A21559-0697-3D40-A5F3-5FA475842A01}" srcOrd="0" destOrd="0" presId="urn:microsoft.com/office/officeart/2016/7/layout/LinearArrowProcessNumbered"/>
    <dgm:cxn modelId="{096C5514-B5F4-E946-B0A2-9C0DBF6076CE}" type="presOf" srcId="{72C02E6B-0ACE-463B-BC7A-6F627DED960E}" destId="{666456DF-D544-AF44-8D5F-8B9182CBF704}" srcOrd="0" destOrd="0" presId="urn:microsoft.com/office/officeart/2016/7/layout/LinearArrowProcessNumbered"/>
    <dgm:cxn modelId="{9B6D1D3B-628E-4B90-B1E1-1EB889FE9C79}" srcId="{00883852-FB94-4FC9-B29D-F06201E905DD}" destId="{554A5950-8221-4A73-A8B4-6DDD74E785E6}" srcOrd="1" destOrd="0" parTransId="{109456EF-C29A-41C3-9612-30AA8BEFC8AD}" sibTransId="{535ECA3D-8EBA-452F-B1DF-3882D0B6CB53}"/>
    <dgm:cxn modelId="{148E6DA5-AB06-FC41-9620-6A46D387904C}" type="presOf" srcId="{741235B6-484F-459A-8FFF-CDBB0FB04483}" destId="{7E3D08DD-B4C8-B24B-B868-D17B68759BC2}" srcOrd="0" destOrd="0" presId="urn:microsoft.com/office/officeart/2016/7/layout/LinearArrowProcessNumbered"/>
    <dgm:cxn modelId="{44B0ADB1-F12A-463F-9567-C4486B6847D1}" srcId="{00883852-FB94-4FC9-B29D-F06201E905DD}" destId="{72C02E6B-0ACE-463B-BC7A-6F627DED960E}" srcOrd="0" destOrd="0" parTransId="{F845EE76-5B64-43E1-AE5D-BB27A79C4C36}" sibTransId="{3E58831D-BD55-4122-BA63-C80FBB601DAD}"/>
    <dgm:cxn modelId="{7CDF6CD2-4FB2-4040-832D-2C2FFD6FDB9A}" type="presOf" srcId="{535ECA3D-8EBA-452F-B1DF-3882D0B6CB53}" destId="{3E3F3145-9320-0543-9C5B-FD3305DD8F9B}" srcOrd="0" destOrd="0" presId="urn:microsoft.com/office/officeart/2016/7/layout/LinearArrowProcessNumbered"/>
    <dgm:cxn modelId="{BDD932E8-E539-214D-8F9B-236A5BA98ECA}" type="presOf" srcId="{554A5950-8221-4A73-A8B4-6DDD74E785E6}" destId="{D851A7A7-0D89-9A4C-A0EE-A6D249E03879}" srcOrd="0" destOrd="0" presId="urn:microsoft.com/office/officeart/2016/7/layout/LinearArrowProcessNumbered"/>
    <dgm:cxn modelId="{17C5E1F5-3D8C-4DB1-B92E-F7E87CE8E5FE}" srcId="{00883852-FB94-4FC9-B29D-F06201E905DD}" destId="{197A4C9C-D2A1-4F5B-865E-251AB43CEF5D}" srcOrd="2" destOrd="0" parTransId="{591A3096-EE8E-471B-8113-7D3BEA18EC5E}" sibTransId="{741235B6-484F-459A-8FFF-CDBB0FB04483}"/>
    <dgm:cxn modelId="{304D32FD-5047-6946-8015-B9D73906386B}" type="presOf" srcId="{197A4C9C-D2A1-4F5B-865E-251AB43CEF5D}" destId="{8DABF152-5FEA-DD4D-95E1-9FB364E0E66B}" srcOrd="0" destOrd="0" presId="urn:microsoft.com/office/officeart/2016/7/layout/LinearArrowProcessNumbered"/>
    <dgm:cxn modelId="{0440F590-934E-8D47-A277-0181241DC103}" type="presParOf" srcId="{C5A21559-0697-3D40-A5F3-5FA475842A01}" destId="{58DF044F-CC29-CE47-A022-FDAFF91B09BA}" srcOrd="0" destOrd="0" presId="urn:microsoft.com/office/officeart/2016/7/layout/LinearArrowProcessNumbered"/>
    <dgm:cxn modelId="{A98533D6-F9D0-0546-AAC8-BE18C7675EBD}" type="presParOf" srcId="{58DF044F-CC29-CE47-A022-FDAFF91B09BA}" destId="{AF6D1F7D-1967-1B41-967B-32CC4EBC49D7}" srcOrd="0" destOrd="0" presId="urn:microsoft.com/office/officeart/2016/7/layout/LinearArrowProcessNumbered"/>
    <dgm:cxn modelId="{140DF5A4-AE49-2D42-AE8A-820D7E04E791}" type="presParOf" srcId="{58DF044F-CC29-CE47-A022-FDAFF91B09BA}" destId="{A26E043E-517E-AB41-96FF-C800D51F879B}" srcOrd="1" destOrd="0" presId="urn:microsoft.com/office/officeart/2016/7/layout/LinearArrowProcessNumbered"/>
    <dgm:cxn modelId="{C0988D66-6107-B54A-93CF-B7AABF2E9AF4}" type="presParOf" srcId="{A26E043E-517E-AB41-96FF-C800D51F879B}" destId="{3C87F3AC-AED3-6C4E-9C1B-BBFB6790D288}" srcOrd="0" destOrd="0" presId="urn:microsoft.com/office/officeart/2016/7/layout/LinearArrowProcessNumbered"/>
    <dgm:cxn modelId="{1AC7FB12-27C2-644D-99DB-1B6229F751D7}" type="presParOf" srcId="{A26E043E-517E-AB41-96FF-C800D51F879B}" destId="{B9DD74B7-AD74-A144-AA38-952FCA68934C}" srcOrd="1" destOrd="0" presId="urn:microsoft.com/office/officeart/2016/7/layout/LinearArrowProcessNumbered"/>
    <dgm:cxn modelId="{5F6726A2-B9F8-944C-B237-84C41E912B03}" type="presParOf" srcId="{A26E043E-517E-AB41-96FF-C800D51F879B}" destId="{205DCFD8-A900-1346-87C6-E92AA66C54C3}" srcOrd="2" destOrd="0" presId="urn:microsoft.com/office/officeart/2016/7/layout/LinearArrowProcessNumbered"/>
    <dgm:cxn modelId="{8398D2B8-3055-6F40-A942-DFF79F63FDAB}" type="presParOf" srcId="{A26E043E-517E-AB41-96FF-C800D51F879B}" destId="{C81B03B3-30D7-CE4D-A8A9-CF40655EDA06}" srcOrd="3" destOrd="0" presId="urn:microsoft.com/office/officeart/2016/7/layout/LinearArrowProcessNumbered"/>
    <dgm:cxn modelId="{64AB22EA-6633-CA4C-A47D-2FDC9714A3F2}" type="presParOf" srcId="{58DF044F-CC29-CE47-A022-FDAFF91B09BA}" destId="{666456DF-D544-AF44-8D5F-8B9182CBF704}" srcOrd="2" destOrd="0" presId="urn:microsoft.com/office/officeart/2016/7/layout/LinearArrowProcessNumbered"/>
    <dgm:cxn modelId="{1DB285F8-45E5-2244-ACA9-AE58FFFEE27E}" type="presParOf" srcId="{C5A21559-0697-3D40-A5F3-5FA475842A01}" destId="{72BE4EA3-49B5-3346-BB6F-0A667CCDC25E}" srcOrd="1" destOrd="0" presId="urn:microsoft.com/office/officeart/2016/7/layout/LinearArrowProcessNumbered"/>
    <dgm:cxn modelId="{39EEA024-FBEB-0742-B35A-58AB5E331AE9}" type="presParOf" srcId="{C5A21559-0697-3D40-A5F3-5FA475842A01}" destId="{05531758-7882-4F4D-BF23-460DB0B8A754}" srcOrd="2" destOrd="0" presId="urn:microsoft.com/office/officeart/2016/7/layout/LinearArrowProcessNumbered"/>
    <dgm:cxn modelId="{D3CCF69F-63ED-1449-B515-7969A3A25C39}" type="presParOf" srcId="{05531758-7882-4F4D-BF23-460DB0B8A754}" destId="{9BB14B09-AF45-0845-A984-89A8128785BC}" srcOrd="0" destOrd="0" presId="urn:microsoft.com/office/officeart/2016/7/layout/LinearArrowProcessNumbered"/>
    <dgm:cxn modelId="{39D05CFE-A67D-1944-9706-3743879A5F02}" type="presParOf" srcId="{05531758-7882-4F4D-BF23-460DB0B8A754}" destId="{BD6B3901-031A-DB4B-8A11-5D079380815B}" srcOrd="1" destOrd="0" presId="urn:microsoft.com/office/officeart/2016/7/layout/LinearArrowProcessNumbered"/>
    <dgm:cxn modelId="{69CDA59B-2B67-0949-BF30-E875710DCE2C}" type="presParOf" srcId="{BD6B3901-031A-DB4B-8A11-5D079380815B}" destId="{99A8F45B-E0B5-4649-BE5D-0B8536B89E1D}" srcOrd="0" destOrd="0" presId="urn:microsoft.com/office/officeart/2016/7/layout/LinearArrowProcessNumbered"/>
    <dgm:cxn modelId="{21071DC9-FA46-F54C-A124-CF957AAF4820}" type="presParOf" srcId="{BD6B3901-031A-DB4B-8A11-5D079380815B}" destId="{9A8BF812-7249-9347-B181-2A680487DDB0}" srcOrd="1" destOrd="0" presId="urn:microsoft.com/office/officeart/2016/7/layout/LinearArrowProcessNumbered"/>
    <dgm:cxn modelId="{096F7FEB-9AA8-4143-943C-0B838452F55D}" type="presParOf" srcId="{BD6B3901-031A-DB4B-8A11-5D079380815B}" destId="{3E3F3145-9320-0543-9C5B-FD3305DD8F9B}" srcOrd="2" destOrd="0" presId="urn:microsoft.com/office/officeart/2016/7/layout/LinearArrowProcessNumbered"/>
    <dgm:cxn modelId="{82F857AF-0360-9A4A-9E70-45CE60E40D22}" type="presParOf" srcId="{BD6B3901-031A-DB4B-8A11-5D079380815B}" destId="{FE941312-FCA0-4243-AFFC-21626B0E7273}" srcOrd="3" destOrd="0" presId="urn:microsoft.com/office/officeart/2016/7/layout/LinearArrowProcessNumbered"/>
    <dgm:cxn modelId="{9B19C600-E99B-8642-A4C0-42D40EFFC805}" type="presParOf" srcId="{05531758-7882-4F4D-BF23-460DB0B8A754}" destId="{D851A7A7-0D89-9A4C-A0EE-A6D249E03879}" srcOrd="2" destOrd="0" presId="urn:microsoft.com/office/officeart/2016/7/layout/LinearArrowProcessNumbered"/>
    <dgm:cxn modelId="{75D9A650-4AC9-5443-80E6-E4E4EE50E6B9}" type="presParOf" srcId="{C5A21559-0697-3D40-A5F3-5FA475842A01}" destId="{96050B0B-A3BE-F244-B1E6-B010541ADE95}" srcOrd="3" destOrd="0" presId="urn:microsoft.com/office/officeart/2016/7/layout/LinearArrowProcessNumbered"/>
    <dgm:cxn modelId="{A6C9F1CE-0523-9F40-B778-29E8B8C8434E}" type="presParOf" srcId="{C5A21559-0697-3D40-A5F3-5FA475842A01}" destId="{78E3C4D4-7B68-0F4A-A528-36C874A4179D}" srcOrd="4" destOrd="0" presId="urn:microsoft.com/office/officeart/2016/7/layout/LinearArrowProcessNumbered"/>
    <dgm:cxn modelId="{177A8C6D-7C45-9E43-8825-129043B2B682}" type="presParOf" srcId="{78E3C4D4-7B68-0F4A-A528-36C874A4179D}" destId="{1313BDA0-68EE-2448-AF33-1A083B4557A2}" srcOrd="0" destOrd="0" presId="urn:microsoft.com/office/officeart/2016/7/layout/LinearArrowProcessNumbered"/>
    <dgm:cxn modelId="{88527948-66E2-C945-983F-4DA6DDE671F6}" type="presParOf" srcId="{78E3C4D4-7B68-0F4A-A528-36C874A4179D}" destId="{34F87BF5-C31F-7542-8B36-D8C3B4025126}" srcOrd="1" destOrd="0" presId="urn:microsoft.com/office/officeart/2016/7/layout/LinearArrowProcessNumbered"/>
    <dgm:cxn modelId="{6EF707AC-F33C-9F46-A8F1-8F0C9B1943A3}" type="presParOf" srcId="{34F87BF5-C31F-7542-8B36-D8C3B4025126}" destId="{641EA23A-02BA-3246-8431-33F3F2A30F97}" srcOrd="0" destOrd="0" presId="urn:microsoft.com/office/officeart/2016/7/layout/LinearArrowProcessNumbered"/>
    <dgm:cxn modelId="{11ADB366-B168-D049-9708-A789D72F7F38}" type="presParOf" srcId="{34F87BF5-C31F-7542-8B36-D8C3B4025126}" destId="{8DE6CFDD-99AA-8241-94CA-3C647C42E311}" srcOrd="1" destOrd="0" presId="urn:microsoft.com/office/officeart/2016/7/layout/LinearArrowProcessNumbered"/>
    <dgm:cxn modelId="{D1BFA626-5829-F44F-BEC3-4A5C4F5B20F8}" type="presParOf" srcId="{34F87BF5-C31F-7542-8B36-D8C3B4025126}" destId="{7E3D08DD-B4C8-B24B-B868-D17B68759BC2}" srcOrd="2" destOrd="0" presId="urn:microsoft.com/office/officeart/2016/7/layout/LinearArrowProcessNumbered"/>
    <dgm:cxn modelId="{EBB2B6CB-7351-3443-B6EE-5DE759E351C6}" type="presParOf" srcId="{34F87BF5-C31F-7542-8B36-D8C3B4025126}" destId="{6E4B89F6-6B2C-EC4C-9B36-0A23CD5578E0}" srcOrd="3" destOrd="0" presId="urn:microsoft.com/office/officeart/2016/7/layout/LinearArrowProcessNumbered"/>
    <dgm:cxn modelId="{67C949B4-D733-DB41-9E99-1ADFADCF33DA}" type="presParOf" srcId="{78E3C4D4-7B68-0F4A-A528-36C874A4179D}" destId="{8DABF152-5FEA-DD4D-95E1-9FB364E0E66B}" srcOrd="2" destOrd="0" presId="urn:microsoft.com/office/officeart/2016/7/layout/LinearArrow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1E9E5-6879-4095-8F33-29C001D0778E}"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94DECEB-131B-4EC8-9C3E-A582F9EBDDD2}">
      <dgm:prSet custT="1"/>
      <dgm:spPr/>
      <dgm:t>
        <a:bodyPr/>
        <a:lstStyle/>
        <a:p>
          <a:pPr>
            <a:defRPr b="1"/>
          </a:pPr>
          <a:r>
            <a:rPr lang="en-US" sz="3200" b="1" i="0" dirty="0"/>
            <a:t>Observed Issues:</a:t>
          </a:r>
        </a:p>
      </dgm:t>
    </dgm:pt>
    <dgm:pt modelId="{D675C724-D980-41F1-82D4-3EBF8782D129}" type="parTrans" cxnId="{903936FE-EEA7-46E8-9F62-0EBCB9BFBA30}">
      <dgm:prSet/>
      <dgm:spPr/>
      <dgm:t>
        <a:bodyPr/>
        <a:lstStyle/>
        <a:p>
          <a:endParaRPr lang="en-US"/>
        </a:p>
      </dgm:t>
    </dgm:pt>
    <dgm:pt modelId="{E50D741B-9E2A-444A-9133-8764B193823B}" type="sibTrans" cxnId="{903936FE-EEA7-46E8-9F62-0EBCB9BFBA30}">
      <dgm:prSet/>
      <dgm:spPr/>
      <dgm:t>
        <a:bodyPr/>
        <a:lstStyle/>
        <a:p>
          <a:endParaRPr lang="en-US"/>
        </a:p>
      </dgm:t>
    </dgm:pt>
    <dgm:pt modelId="{6D1CFDA6-4DF3-43D3-81AB-8E6A9678B142}">
      <dgm:prSet/>
      <dgm:spPr/>
      <dgm:t>
        <a:bodyPr/>
        <a:lstStyle/>
        <a:p>
          <a:r>
            <a:rPr lang="en-US" i="1" dirty="0"/>
            <a:t>Over-segmentation: </a:t>
          </a:r>
          <a:r>
            <a:rPr lang="en-US" dirty="0"/>
            <a:t>Predicted tumor masks often exceed actual tumor boundaries.</a:t>
          </a:r>
        </a:p>
      </dgm:t>
    </dgm:pt>
    <dgm:pt modelId="{989B95A3-760B-49A0-9A91-F8206287CC5A}" type="parTrans" cxnId="{6E104A54-FD85-407F-BA22-F14B3A27D019}">
      <dgm:prSet/>
      <dgm:spPr/>
      <dgm:t>
        <a:bodyPr/>
        <a:lstStyle/>
        <a:p>
          <a:endParaRPr lang="en-US"/>
        </a:p>
      </dgm:t>
    </dgm:pt>
    <dgm:pt modelId="{2F2FCA18-BC5D-4371-AD8B-E1DC8D909017}" type="sibTrans" cxnId="{6E104A54-FD85-407F-BA22-F14B3A27D019}">
      <dgm:prSet/>
      <dgm:spPr/>
      <dgm:t>
        <a:bodyPr/>
        <a:lstStyle/>
        <a:p>
          <a:endParaRPr lang="en-US"/>
        </a:p>
      </dgm:t>
    </dgm:pt>
    <dgm:pt modelId="{0A7A72FD-367B-408C-BD33-96376BCD1E5C}">
      <dgm:prSet/>
      <dgm:spPr/>
      <dgm:t>
        <a:bodyPr/>
        <a:lstStyle/>
        <a:p>
          <a:r>
            <a:rPr lang="en-US" i="1" dirty="0"/>
            <a:t>Boundary inaccuracies: </a:t>
          </a:r>
          <a:r>
            <a:rPr lang="en-US" dirty="0"/>
            <a:t>Limited precision along irregular edges.</a:t>
          </a:r>
        </a:p>
      </dgm:t>
    </dgm:pt>
    <dgm:pt modelId="{3F3EBAAC-D425-4288-9959-A30EC76C2DA4}" type="parTrans" cxnId="{44BD0FBA-353A-4BAA-B00E-A14B459BFE6E}">
      <dgm:prSet/>
      <dgm:spPr/>
      <dgm:t>
        <a:bodyPr/>
        <a:lstStyle/>
        <a:p>
          <a:endParaRPr lang="en-US"/>
        </a:p>
      </dgm:t>
    </dgm:pt>
    <dgm:pt modelId="{ED03E989-9536-43D0-98C5-0601853863A2}" type="sibTrans" cxnId="{44BD0FBA-353A-4BAA-B00E-A14B459BFE6E}">
      <dgm:prSet/>
      <dgm:spPr/>
      <dgm:t>
        <a:bodyPr/>
        <a:lstStyle/>
        <a:p>
          <a:endParaRPr lang="en-US"/>
        </a:p>
      </dgm:t>
    </dgm:pt>
    <dgm:pt modelId="{BE5DE92F-A15B-420B-B428-B45B041A034A}">
      <dgm:prSet/>
      <dgm:spPr/>
      <dgm:t>
        <a:bodyPr/>
        <a:lstStyle/>
        <a:p>
          <a:r>
            <a:rPr lang="en-US" i="1" dirty="0"/>
            <a:t>Low Positive Predictive Value (PPV): </a:t>
          </a:r>
          <a:r>
            <a:rPr lang="en-US" dirty="0"/>
            <a:t>Only 8% of predicted tumor pixels were accurate.</a:t>
          </a:r>
        </a:p>
      </dgm:t>
    </dgm:pt>
    <dgm:pt modelId="{5E67E993-59AF-44D4-BE1A-BC716A7A3BA7}" type="parTrans" cxnId="{17D6527E-2CDD-465F-B100-212AB9C008B2}">
      <dgm:prSet/>
      <dgm:spPr/>
      <dgm:t>
        <a:bodyPr/>
        <a:lstStyle/>
        <a:p>
          <a:endParaRPr lang="en-US"/>
        </a:p>
      </dgm:t>
    </dgm:pt>
    <dgm:pt modelId="{E14475DC-F1A9-473E-8A34-0D4805D9C893}" type="sibTrans" cxnId="{17D6527E-2CDD-465F-B100-212AB9C008B2}">
      <dgm:prSet/>
      <dgm:spPr/>
      <dgm:t>
        <a:bodyPr/>
        <a:lstStyle/>
        <a:p>
          <a:endParaRPr lang="en-US"/>
        </a:p>
      </dgm:t>
    </dgm:pt>
    <dgm:pt modelId="{0E564E39-51E3-4A8F-8A02-9FA4FE3861EA}">
      <dgm:prSet custT="1"/>
      <dgm:spPr/>
      <dgm:t>
        <a:bodyPr/>
        <a:lstStyle/>
        <a:p>
          <a:pPr>
            <a:defRPr b="1"/>
          </a:pPr>
          <a:r>
            <a:rPr lang="en-US" sz="3200" b="1" dirty="0"/>
            <a:t>Insights</a:t>
          </a:r>
          <a:r>
            <a:rPr lang="en-US" sz="3200" dirty="0"/>
            <a:t>:</a:t>
          </a:r>
        </a:p>
      </dgm:t>
    </dgm:pt>
    <dgm:pt modelId="{BE2DEEFD-9F9A-48AD-8570-50C64DE44EFC}" type="parTrans" cxnId="{15A18FF3-55D0-4501-AB6F-AF17221C66EF}">
      <dgm:prSet/>
      <dgm:spPr/>
      <dgm:t>
        <a:bodyPr/>
        <a:lstStyle/>
        <a:p>
          <a:endParaRPr lang="en-US"/>
        </a:p>
      </dgm:t>
    </dgm:pt>
    <dgm:pt modelId="{EA93A434-521A-462E-A3AB-861624B30E32}" type="sibTrans" cxnId="{15A18FF3-55D0-4501-AB6F-AF17221C66EF}">
      <dgm:prSet/>
      <dgm:spPr/>
      <dgm:t>
        <a:bodyPr/>
        <a:lstStyle/>
        <a:p>
          <a:endParaRPr lang="en-US"/>
        </a:p>
      </dgm:t>
    </dgm:pt>
    <dgm:pt modelId="{B17C3932-B048-4CED-9414-0E77DDA50CFB}">
      <dgm:prSet/>
      <dgm:spPr/>
      <dgm:t>
        <a:bodyPr/>
        <a:lstStyle/>
        <a:p>
          <a:pPr>
            <a:spcBef>
              <a:spcPts val="600"/>
            </a:spcBef>
            <a:spcAft>
              <a:spcPts val="600"/>
            </a:spcAft>
          </a:pPr>
          <a:r>
            <a:rPr lang="en-US" dirty="0"/>
            <a:t>Histogram matching showed limited improvement in results.</a:t>
          </a:r>
        </a:p>
      </dgm:t>
    </dgm:pt>
    <dgm:pt modelId="{53B10CC4-F1A3-4FFF-A471-9AF0CAA4BAF7}" type="parTrans" cxnId="{E890282C-0E7F-4AE1-991E-CC918F76ECA8}">
      <dgm:prSet/>
      <dgm:spPr/>
      <dgm:t>
        <a:bodyPr/>
        <a:lstStyle/>
        <a:p>
          <a:endParaRPr lang="en-US"/>
        </a:p>
      </dgm:t>
    </dgm:pt>
    <dgm:pt modelId="{6A58C3B8-D1D3-4FEA-B44C-59950DA68E74}" type="sibTrans" cxnId="{E890282C-0E7F-4AE1-991E-CC918F76ECA8}">
      <dgm:prSet/>
      <dgm:spPr/>
      <dgm:t>
        <a:bodyPr/>
        <a:lstStyle/>
        <a:p>
          <a:endParaRPr lang="en-US"/>
        </a:p>
      </dgm:t>
    </dgm:pt>
    <dgm:pt modelId="{AF31FEC5-EB83-4C3D-8B59-D04ED94E8B3B}">
      <dgm:prSet/>
      <dgm:spPr/>
      <dgm:t>
        <a:bodyPr/>
        <a:lstStyle/>
        <a:p>
          <a:pPr>
            <a:spcBef>
              <a:spcPts val="600"/>
            </a:spcBef>
            <a:spcAft>
              <a:spcPts val="600"/>
            </a:spcAft>
          </a:pPr>
          <a:r>
            <a:rPr lang="en-US" dirty="0"/>
            <a:t>Reliance on static parameters may reduce adaptability.</a:t>
          </a:r>
        </a:p>
      </dgm:t>
    </dgm:pt>
    <dgm:pt modelId="{E675EE78-9B32-4149-BB8B-6E72DD2DDBBB}" type="parTrans" cxnId="{701764A9-4544-4FAF-84C7-EA3BA0E58000}">
      <dgm:prSet/>
      <dgm:spPr/>
      <dgm:t>
        <a:bodyPr/>
        <a:lstStyle/>
        <a:p>
          <a:endParaRPr lang="en-US"/>
        </a:p>
      </dgm:t>
    </dgm:pt>
    <dgm:pt modelId="{C312365B-F778-4FDC-B675-4894BFBE30D7}" type="sibTrans" cxnId="{701764A9-4544-4FAF-84C7-EA3BA0E58000}">
      <dgm:prSet/>
      <dgm:spPr/>
      <dgm:t>
        <a:bodyPr/>
        <a:lstStyle/>
        <a:p>
          <a:endParaRPr lang="en-US"/>
        </a:p>
      </dgm:t>
    </dgm:pt>
    <dgm:pt modelId="{73F9B728-B6A9-BC44-AC8E-4958121CBFEE}">
      <dgm:prSet/>
      <dgm:spPr/>
      <dgm:t>
        <a:bodyPr/>
        <a:lstStyle/>
        <a:p>
          <a:pPr>
            <a:spcBef>
              <a:spcPts val="600"/>
            </a:spcBef>
            <a:spcAft>
              <a:spcPts val="600"/>
            </a:spcAft>
          </a:pPr>
          <a:endParaRPr lang="en-US" dirty="0"/>
        </a:p>
      </dgm:t>
    </dgm:pt>
    <dgm:pt modelId="{A6592E8C-ABF2-FE4A-9E13-F7FBB7107A07}" type="parTrans" cxnId="{7A8B0FB6-8073-A844-B381-777237FF2635}">
      <dgm:prSet/>
      <dgm:spPr/>
      <dgm:t>
        <a:bodyPr/>
        <a:lstStyle/>
        <a:p>
          <a:endParaRPr lang="en-US"/>
        </a:p>
      </dgm:t>
    </dgm:pt>
    <dgm:pt modelId="{8B566D3F-A6E5-8640-BBE8-7C97E62C9DEA}" type="sibTrans" cxnId="{7A8B0FB6-8073-A844-B381-777237FF2635}">
      <dgm:prSet/>
      <dgm:spPr/>
      <dgm:t>
        <a:bodyPr/>
        <a:lstStyle/>
        <a:p>
          <a:endParaRPr lang="en-US"/>
        </a:p>
      </dgm:t>
    </dgm:pt>
    <dgm:pt modelId="{3ADD87CD-EC44-BE44-9FD1-DBBC5D9252A4}">
      <dgm:prSet/>
      <dgm:spPr/>
      <dgm:t>
        <a:bodyPr/>
        <a:lstStyle/>
        <a:p>
          <a:endParaRPr lang="en-US" dirty="0"/>
        </a:p>
      </dgm:t>
    </dgm:pt>
    <dgm:pt modelId="{F63A5885-434F-DD4B-B00B-46396B5060F4}" type="parTrans" cxnId="{3729367E-F5B5-9E4D-A83A-A9AF98DCB04E}">
      <dgm:prSet/>
      <dgm:spPr/>
      <dgm:t>
        <a:bodyPr/>
        <a:lstStyle/>
        <a:p>
          <a:endParaRPr lang="en-US"/>
        </a:p>
      </dgm:t>
    </dgm:pt>
    <dgm:pt modelId="{B30BC637-F656-534B-A4A6-82D7B9CBEA24}" type="sibTrans" cxnId="{3729367E-F5B5-9E4D-A83A-A9AF98DCB04E}">
      <dgm:prSet/>
      <dgm:spPr/>
      <dgm:t>
        <a:bodyPr/>
        <a:lstStyle/>
        <a:p>
          <a:endParaRPr lang="en-US"/>
        </a:p>
      </dgm:t>
    </dgm:pt>
    <dgm:pt modelId="{C34F48DF-9150-AF4C-9BBD-FED4BE35AE95}">
      <dgm:prSet/>
      <dgm:spPr/>
      <dgm:t>
        <a:bodyPr/>
        <a:lstStyle/>
        <a:p>
          <a:endParaRPr lang="en-US" dirty="0"/>
        </a:p>
      </dgm:t>
    </dgm:pt>
    <dgm:pt modelId="{ED1A770F-70FA-7145-968A-682FE5C6BE00}" type="parTrans" cxnId="{4144B346-D568-814C-9463-6E4AD4C0566A}">
      <dgm:prSet/>
      <dgm:spPr/>
      <dgm:t>
        <a:bodyPr/>
        <a:lstStyle/>
        <a:p>
          <a:endParaRPr lang="en-US"/>
        </a:p>
      </dgm:t>
    </dgm:pt>
    <dgm:pt modelId="{C57C2CEC-DB00-5247-9FC1-967BD381A39D}" type="sibTrans" cxnId="{4144B346-D568-814C-9463-6E4AD4C0566A}">
      <dgm:prSet/>
      <dgm:spPr/>
      <dgm:t>
        <a:bodyPr/>
        <a:lstStyle/>
        <a:p>
          <a:endParaRPr lang="en-US"/>
        </a:p>
      </dgm:t>
    </dgm:pt>
    <dgm:pt modelId="{7C1BF09C-D5B1-F640-ACDC-896273961A39}" type="pres">
      <dgm:prSet presAssocID="{AF81E9E5-6879-4095-8F33-29C001D0778E}" presName="Name0" presStyleCnt="0">
        <dgm:presLayoutVars>
          <dgm:dir/>
          <dgm:animLvl val="lvl"/>
          <dgm:resizeHandles val="exact"/>
        </dgm:presLayoutVars>
      </dgm:prSet>
      <dgm:spPr/>
    </dgm:pt>
    <dgm:pt modelId="{AA676EDD-53BD-844A-8867-43E772A82F49}" type="pres">
      <dgm:prSet presAssocID="{494DECEB-131B-4EC8-9C3E-A582F9EBDDD2}" presName="composite" presStyleCnt="0"/>
      <dgm:spPr/>
    </dgm:pt>
    <dgm:pt modelId="{B324EE98-33F9-7B4C-8078-D7F36E4505BA}" type="pres">
      <dgm:prSet presAssocID="{494DECEB-131B-4EC8-9C3E-A582F9EBDDD2}" presName="parTx" presStyleLbl="alignNode1" presStyleIdx="0" presStyleCnt="2">
        <dgm:presLayoutVars>
          <dgm:chMax val="0"/>
          <dgm:chPref val="0"/>
          <dgm:bulletEnabled val="1"/>
        </dgm:presLayoutVars>
      </dgm:prSet>
      <dgm:spPr/>
    </dgm:pt>
    <dgm:pt modelId="{22CBE6A5-7D3F-9A42-B894-62225DBFFC62}" type="pres">
      <dgm:prSet presAssocID="{494DECEB-131B-4EC8-9C3E-A582F9EBDDD2}" presName="desTx" presStyleLbl="alignAccFollowNode1" presStyleIdx="0" presStyleCnt="2">
        <dgm:presLayoutVars>
          <dgm:bulletEnabled val="1"/>
        </dgm:presLayoutVars>
      </dgm:prSet>
      <dgm:spPr/>
    </dgm:pt>
    <dgm:pt modelId="{4C7E8004-88F3-4942-B962-1999A6932D56}" type="pres">
      <dgm:prSet presAssocID="{E50D741B-9E2A-444A-9133-8764B193823B}" presName="space" presStyleCnt="0"/>
      <dgm:spPr/>
    </dgm:pt>
    <dgm:pt modelId="{559CEB58-557B-164E-8B10-C365F4C8E86E}" type="pres">
      <dgm:prSet presAssocID="{0E564E39-51E3-4A8F-8A02-9FA4FE3861EA}" presName="composite" presStyleCnt="0"/>
      <dgm:spPr/>
    </dgm:pt>
    <dgm:pt modelId="{B092F76F-DACB-CB40-9D9C-1EA09C1A0FA1}" type="pres">
      <dgm:prSet presAssocID="{0E564E39-51E3-4A8F-8A02-9FA4FE3861EA}" presName="parTx" presStyleLbl="alignNode1" presStyleIdx="1" presStyleCnt="2">
        <dgm:presLayoutVars>
          <dgm:chMax val="0"/>
          <dgm:chPref val="0"/>
          <dgm:bulletEnabled val="1"/>
        </dgm:presLayoutVars>
      </dgm:prSet>
      <dgm:spPr/>
    </dgm:pt>
    <dgm:pt modelId="{A2F8D026-09CA-CC4A-A73C-D9826F16BAA2}" type="pres">
      <dgm:prSet presAssocID="{0E564E39-51E3-4A8F-8A02-9FA4FE3861EA}" presName="desTx" presStyleLbl="alignAccFollowNode1" presStyleIdx="1" presStyleCnt="2">
        <dgm:presLayoutVars>
          <dgm:bulletEnabled val="1"/>
        </dgm:presLayoutVars>
      </dgm:prSet>
      <dgm:spPr/>
    </dgm:pt>
  </dgm:ptLst>
  <dgm:cxnLst>
    <dgm:cxn modelId="{1EFBD007-4DF4-3D40-94AD-A215AA815AC0}" type="presOf" srcId="{494DECEB-131B-4EC8-9C3E-A582F9EBDDD2}" destId="{B324EE98-33F9-7B4C-8078-D7F36E4505BA}" srcOrd="0" destOrd="0" presId="urn:microsoft.com/office/officeart/2005/8/layout/hList1"/>
    <dgm:cxn modelId="{C0957514-8400-FA46-96D2-6307A6F15A20}" type="presOf" srcId="{3ADD87CD-EC44-BE44-9FD1-DBBC5D9252A4}" destId="{22CBE6A5-7D3F-9A42-B894-62225DBFFC62}" srcOrd="0" destOrd="1" presId="urn:microsoft.com/office/officeart/2005/8/layout/hList1"/>
    <dgm:cxn modelId="{4E4F7016-2D1C-B54D-8025-D65825EC0427}" type="presOf" srcId="{AF81E9E5-6879-4095-8F33-29C001D0778E}" destId="{7C1BF09C-D5B1-F640-ACDC-896273961A39}" srcOrd="0" destOrd="0" presId="urn:microsoft.com/office/officeart/2005/8/layout/hList1"/>
    <dgm:cxn modelId="{E890282C-0E7F-4AE1-991E-CC918F76ECA8}" srcId="{0E564E39-51E3-4A8F-8A02-9FA4FE3861EA}" destId="{B17C3932-B048-4CED-9414-0E77DDA50CFB}" srcOrd="0" destOrd="0" parTransId="{53B10CC4-F1A3-4FFF-A471-9AF0CAA4BAF7}" sibTransId="{6A58C3B8-D1D3-4FEA-B44C-59950DA68E74}"/>
    <dgm:cxn modelId="{7A473A3F-2036-0C47-9864-E3C64B1ECBAE}" type="presOf" srcId="{BE5DE92F-A15B-420B-B428-B45B041A034A}" destId="{22CBE6A5-7D3F-9A42-B894-62225DBFFC62}" srcOrd="0" destOrd="4" presId="urn:microsoft.com/office/officeart/2005/8/layout/hList1"/>
    <dgm:cxn modelId="{4144B346-D568-814C-9463-6E4AD4C0566A}" srcId="{494DECEB-131B-4EC8-9C3E-A582F9EBDDD2}" destId="{C34F48DF-9150-AF4C-9BBD-FED4BE35AE95}" srcOrd="3" destOrd="0" parTransId="{ED1A770F-70FA-7145-968A-682FE5C6BE00}" sibTransId="{C57C2CEC-DB00-5247-9FC1-967BD381A39D}"/>
    <dgm:cxn modelId="{6E104A54-FD85-407F-BA22-F14B3A27D019}" srcId="{494DECEB-131B-4EC8-9C3E-A582F9EBDDD2}" destId="{6D1CFDA6-4DF3-43D3-81AB-8E6A9678B142}" srcOrd="0" destOrd="0" parTransId="{989B95A3-760B-49A0-9A91-F8206287CC5A}" sibTransId="{2F2FCA18-BC5D-4371-AD8B-E1DC8D909017}"/>
    <dgm:cxn modelId="{B7FDEB58-A6EC-0F48-868C-9F2A2B1289DE}" type="presOf" srcId="{B17C3932-B048-4CED-9414-0E77DDA50CFB}" destId="{A2F8D026-09CA-CC4A-A73C-D9826F16BAA2}" srcOrd="0" destOrd="0" presId="urn:microsoft.com/office/officeart/2005/8/layout/hList1"/>
    <dgm:cxn modelId="{907D585A-DED4-8D47-A078-A5547CFA7A57}" type="presOf" srcId="{0E564E39-51E3-4A8F-8A02-9FA4FE3861EA}" destId="{B092F76F-DACB-CB40-9D9C-1EA09C1A0FA1}" srcOrd="0" destOrd="0" presId="urn:microsoft.com/office/officeart/2005/8/layout/hList1"/>
    <dgm:cxn modelId="{ABA4AE7B-EA52-EE46-8167-D060F8E1B41D}" type="presOf" srcId="{73F9B728-B6A9-BC44-AC8E-4958121CBFEE}" destId="{A2F8D026-09CA-CC4A-A73C-D9826F16BAA2}" srcOrd="0" destOrd="1" presId="urn:microsoft.com/office/officeart/2005/8/layout/hList1"/>
    <dgm:cxn modelId="{3729367E-F5B5-9E4D-A83A-A9AF98DCB04E}" srcId="{494DECEB-131B-4EC8-9C3E-A582F9EBDDD2}" destId="{3ADD87CD-EC44-BE44-9FD1-DBBC5D9252A4}" srcOrd="1" destOrd="0" parTransId="{F63A5885-434F-DD4B-B00B-46396B5060F4}" sibTransId="{B30BC637-F656-534B-A4A6-82D7B9CBEA24}"/>
    <dgm:cxn modelId="{17D6527E-2CDD-465F-B100-212AB9C008B2}" srcId="{494DECEB-131B-4EC8-9C3E-A582F9EBDDD2}" destId="{BE5DE92F-A15B-420B-B428-B45B041A034A}" srcOrd="4" destOrd="0" parTransId="{5E67E993-59AF-44D4-BE1A-BC716A7A3BA7}" sibTransId="{E14475DC-F1A9-473E-8A34-0D4805D9C893}"/>
    <dgm:cxn modelId="{701764A9-4544-4FAF-84C7-EA3BA0E58000}" srcId="{0E564E39-51E3-4A8F-8A02-9FA4FE3861EA}" destId="{AF31FEC5-EB83-4C3D-8B59-D04ED94E8B3B}" srcOrd="2" destOrd="0" parTransId="{E675EE78-9B32-4149-BB8B-6E72DD2DDBBB}" sibTransId="{C312365B-F778-4FDC-B675-4894BFBE30D7}"/>
    <dgm:cxn modelId="{7A8B0FB6-8073-A844-B381-777237FF2635}" srcId="{0E564E39-51E3-4A8F-8A02-9FA4FE3861EA}" destId="{73F9B728-B6A9-BC44-AC8E-4958121CBFEE}" srcOrd="1" destOrd="0" parTransId="{A6592E8C-ABF2-FE4A-9E13-F7FBB7107A07}" sibTransId="{8B566D3F-A6E5-8640-BBE8-7C97E62C9DEA}"/>
    <dgm:cxn modelId="{44BD0FBA-353A-4BAA-B00E-A14B459BFE6E}" srcId="{494DECEB-131B-4EC8-9C3E-A582F9EBDDD2}" destId="{0A7A72FD-367B-408C-BD33-96376BCD1E5C}" srcOrd="2" destOrd="0" parTransId="{3F3EBAAC-D425-4288-9959-A30EC76C2DA4}" sibTransId="{ED03E989-9536-43D0-98C5-0601853863A2}"/>
    <dgm:cxn modelId="{B29B19D2-39F2-9642-9CD9-D65577882AB4}" type="presOf" srcId="{6D1CFDA6-4DF3-43D3-81AB-8E6A9678B142}" destId="{22CBE6A5-7D3F-9A42-B894-62225DBFFC62}" srcOrd="0" destOrd="0" presId="urn:microsoft.com/office/officeart/2005/8/layout/hList1"/>
    <dgm:cxn modelId="{FAC4BCD7-375D-7F47-B6A8-3F919DD598AB}" type="presOf" srcId="{AF31FEC5-EB83-4C3D-8B59-D04ED94E8B3B}" destId="{A2F8D026-09CA-CC4A-A73C-D9826F16BAA2}" srcOrd="0" destOrd="2" presId="urn:microsoft.com/office/officeart/2005/8/layout/hList1"/>
    <dgm:cxn modelId="{92A70FE8-737E-1645-A5ED-D218C7CBAF54}" type="presOf" srcId="{C34F48DF-9150-AF4C-9BBD-FED4BE35AE95}" destId="{22CBE6A5-7D3F-9A42-B894-62225DBFFC62}" srcOrd="0" destOrd="3" presId="urn:microsoft.com/office/officeart/2005/8/layout/hList1"/>
    <dgm:cxn modelId="{15A18FF3-55D0-4501-AB6F-AF17221C66EF}" srcId="{AF81E9E5-6879-4095-8F33-29C001D0778E}" destId="{0E564E39-51E3-4A8F-8A02-9FA4FE3861EA}" srcOrd="1" destOrd="0" parTransId="{BE2DEEFD-9F9A-48AD-8570-50C64DE44EFC}" sibTransId="{EA93A434-521A-462E-A3AB-861624B30E32}"/>
    <dgm:cxn modelId="{1CB80AFC-AE8E-D04F-8007-5646E15C0843}" type="presOf" srcId="{0A7A72FD-367B-408C-BD33-96376BCD1E5C}" destId="{22CBE6A5-7D3F-9A42-B894-62225DBFFC62}" srcOrd="0" destOrd="2" presId="urn:microsoft.com/office/officeart/2005/8/layout/hList1"/>
    <dgm:cxn modelId="{903936FE-EEA7-46E8-9F62-0EBCB9BFBA30}" srcId="{AF81E9E5-6879-4095-8F33-29C001D0778E}" destId="{494DECEB-131B-4EC8-9C3E-A582F9EBDDD2}" srcOrd="0" destOrd="0" parTransId="{D675C724-D980-41F1-82D4-3EBF8782D129}" sibTransId="{E50D741B-9E2A-444A-9133-8764B193823B}"/>
    <dgm:cxn modelId="{47DA02AB-66DE-C044-B762-E107E0C3C54D}" type="presParOf" srcId="{7C1BF09C-D5B1-F640-ACDC-896273961A39}" destId="{AA676EDD-53BD-844A-8867-43E772A82F49}" srcOrd="0" destOrd="0" presId="urn:microsoft.com/office/officeart/2005/8/layout/hList1"/>
    <dgm:cxn modelId="{C35832EA-F9FF-D940-B770-174C4EB4A9AB}" type="presParOf" srcId="{AA676EDD-53BD-844A-8867-43E772A82F49}" destId="{B324EE98-33F9-7B4C-8078-D7F36E4505BA}" srcOrd="0" destOrd="0" presId="urn:microsoft.com/office/officeart/2005/8/layout/hList1"/>
    <dgm:cxn modelId="{76162450-BBE6-8445-8F68-43E60F9AE61D}" type="presParOf" srcId="{AA676EDD-53BD-844A-8867-43E772A82F49}" destId="{22CBE6A5-7D3F-9A42-B894-62225DBFFC62}" srcOrd="1" destOrd="0" presId="urn:microsoft.com/office/officeart/2005/8/layout/hList1"/>
    <dgm:cxn modelId="{AC72DC49-C592-C640-9575-0404FE843FA2}" type="presParOf" srcId="{7C1BF09C-D5B1-F640-ACDC-896273961A39}" destId="{4C7E8004-88F3-4942-B962-1999A6932D56}" srcOrd="1" destOrd="0" presId="urn:microsoft.com/office/officeart/2005/8/layout/hList1"/>
    <dgm:cxn modelId="{56E56E49-D866-9045-94EE-57874D168F09}" type="presParOf" srcId="{7C1BF09C-D5B1-F640-ACDC-896273961A39}" destId="{559CEB58-557B-164E-8B10-C365F4C8E86E}" srcOrd="2" destOrd="0" presId="urn:microsoft.com/office/officeart/2005/8/layout/hList1"/>
    <dgm:cxn modelId="{7DF62C10-00B2-BE41-A222-4E9DEB49F808}" type="presParOf" srcId="{559CEB58-557B-164E-8B10-C365F4C8E86E}" destId="{B092F76F-DACB-CB40-9D9C-1EA09C1A0FA1}" srcOrd="0" destOrd="0" presId="urn:microsoft.com/office/officeart/2005/8/layout/hList1"/>
    <dgm:cxn modelId="{F4970921-9CF7-D642-8BEF-C59B5C8ECEE1}" type="presParOf" srcId="{559CEB58-557B-164E-8B10-C365F4C8E86E}" destId="{A2F8D026-09CA-CC4A-A73C-D9826F16BA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12EED1-A420-48F6-BB97-FDBE256727B7}" type="doc">
      <dgm:prSet loTypeId="urn:microsoft.com/office/officeart/2005/8/layout/list1" loCatId="list" qsTypeId="urn:microsoft.com/office/officeart/2005/8/quickstyle/simple5" qsCatId="simple" csTypeId="urn:microsoft.com/office/officeart/2005/8/colors/accent2_2" csCatId="accent2"/>
      <dgm:spPr/>
      <dgm:t>
        <a:bodyPr/>
        <a:lstStyle/>
        <a:p>
          <a:endParaRPr lang="en-US"/>
        </a:p>
      </dgm:t>
    </dgm:pt>
    <dgm:pt modelId="{1634C357-98D1-45BF-80AE-C0C8F0561E6A}">
      <dgm:prSet/>
      <dgm:spPr/>
      <dgm:t>
        <a:bodyPr/>
        <a:lstStyle/>
        <a:p>
          <a:r>
            <a:rPr lang="en-US" b="1"/>
            <a:t>Key Findings</a:t>
          </a:r>
          <a:r>
            <a:rPr lang="en-US"/>
            <a:t>:</a:t>
          </a:r>
        </a:p>
      </dgm:t>
    </dgm:pt>
    <dgm:pt modelId="{BF2EC33E-E711-4366-8EE0-47D30371E262}" type="parTrans" cxnId="{AA31B037-5F00-47F5-B05D-93AB7744E715}">
      <dgm:prSet/>
      <dgm:spPr/>
      <dgm:t>
        <a:bodyPr/>
        <a:lstStyle/>
        <a:p>
          <a:endParaRPr lang="en-US"/>
        </a:p>
      </dgm:t>
    </dgm:pt>
    <dgm:pt modelId="{BD707F02-9156-4D12-BA4B-978BEBBD993D}" type="sibTrans" cxnId="{AA31B037-5F00-47F5-B05D-93AB7744E715}">
      <dgm:prSet/>
      <dgm:spPr/>
      <dgm:t>
        <a:bodyPr/>
        <a:lstStyle/>
        <a:p>
          <a:endParaRPr lang="en-US"/>
        </a:p>
      </dgm:t>
    </dgm:pt>
    <dgm:pt modelId="{1BE89538-B0CE-48E7-B822-422406E68791}">
      <dgm:prSet/>
      <dgm:spPr/>
      <dgm:t>
        <a:bodyPr/>
        <a:lstStyle/>
        <a:p>
          <a:r>
            <a:rPr lang="en-US"/>
            <a:t>BAT+FCM improves segmentation accuracy compared to FCM alone.</a:t>
          </a:r>
        </a:p>
      </dgm:t>
    </dgm:pt>
    <dgm:pt modelId="{6D8B0CBA-C0D0-4456-8171-39ABDA47EACD}" type="parTrans" cxnId="{78DD5D2E-CFC5-41CA-8142-6AB6CBD0FAEF}">
      <dgm:prSet/>
      <dgm:spPr/>
      <dgm:t>
        <a:bodyPr/>
        <a:lstStyle/>
        <a:p>
          <a:endParaRPr lang="en-US"/>
        </a:p>
      </dgm:t>
    </dgm:pt>
    <dgm:pt modelId="{C86BBC0B-3AB8-4FE8-9A7D-F15671AFA328}" type="sibTrans" cxnId="{78DD5D2E-CFC5-41CA-8142-6AB6CBD0FAEF}">
      <dgm:prSet/>
      <dgm:spPr/>
      <dgm:t>
        <a:bodyPr/>
        <a:lstStyle/>
        <a:p>
          <a:endParaRPr lang="en-US"/>
        </a:p>
      </dgm:t>
    </dgm:pt>
    <dgm:pt modelId="{CB655528-94E2-4C94-AC5D-CC597A892781}">
      <dgm:prSet/>
      <dgm:spPr/>
      <dgm:t>
        <a:bodyPr/>
        <a:lstStyle/>
        <a:p>
          <a:r>
            <a:rPr lang="en-US"/>
            <a:t>Enhances cluster initialization and reduces noise-related artifacts.</a:t>
          </a:r>
        </a:p>
      </dgm:t>
    </dgm:pt>
    <dgm:pt modelId="{787FAEF8-B2F3-4C5C-80F6-FF0148167F84}" type="parTrans" cxnId="{2444E303-120F-4ADC-86BB-CDA82874ED3B}">
      <dgm:prSet/>
      <dgm:spPr/>
      <dgm:t>
        <a:bodyPr/>
        <a:lstStyle/>
        <a:p>
          <a:endParaRPr lang="en-US"/>
        </a:p>
      </dgm:t>
    </dgm:pt>
    <dgm:pt modelId="{9063D288-BD46-40D7-A792-3A68E4C4ED7A}" type="sibTrans" cxnId="{2444E303-120F-4ADC-86BB-CDA82874ED3B}">
      <dgm:prSet/>
      <dgm:spPr/>
      <dgm:t>
        <a:bodyPr/>
        <a:lstStyle/>
        <a:p>
          <a:endParaRPr lang="en-US"/>
        </a:p>
      </dgm:t>
    </dgm:pt>
    <dgm:pt modelId="{15D42041-9AC2-45E4-BE3C-59C2D46DBCDA}">
      <dgm:prSet/>
      <dgm:spPr/>
      <dgm:t>
        <a:bodyPr/>
        <a:lstStyle/>
        <a:p>
          <a:r>
            <a:rPr lang="en-US"/>
            <a:t>Over-segmentation with poor PPV.</a:t>
          </a:r>
        </a:p>
      </dgm:t>
    </dgm:pt>
    <dgm:pt modelId="{D2EC2A05-E579-445D-94DC-4C4D454B75D0}" type="parTrans" cxnId="{99A048BD-306E-44F8-BBC1-444794693E93}">
      <dgm:prSet/>
      <dgm:spPr/>
      <dgm:t>
        <a:bodyPr/>
        <a:lstStyle/>
        <a:p>
          <a:endParaRPr lang="en-US"/>
        </a:p>
      </dgm:t>
    </dgm:pt>
    <dgm:pt modelId="{E2D2AD1B-8B09-4175-A8E5-2EFD1F1B2565}" type="sibTrans" cxnId="{99A048BD-306E-44F8-BBC1-444794693E93}">
      <dgm:prSet/>
      <dgm:spPr/>
      <dgm:t>
        <a:bodyPr/>
        <a:lstStyle/>
        <a:p>
          <a:endParaRPr lang="en-US"/>
        </a:p>
      </dgm:t>
    </dgm:pt>
    <dgm:pt modelId="{F509AA42-1829-4E84-9AB2-222762BC78D1}">
      <dgm:prSet/>
      <dgm:spPr/>
      <dgm:t>
        <a:bodyPr/>
        <a:lstStyle/>
        <a:p>
          <a:r>
            <a:rPr lang="en-US" b="1"/>
            <a:t>Implications for Clinical Practice</a:t>
          </a:r>
          <a:r>
            <a:rPr lang="en-US"/>
            <a:t>:</a:t>
          </a:r>
        </a:p>
      </dgm:t>
    </dgm:pt>
    <dgm:pt modelId="{B6A38C0C-9173-47FB-A451-E154296F8B46}" type="parTrans" cxnId="{802D1F90-9571-4B4E-BF23-3D9891E75F71}">
      <dgm:prSet/>
      <dgm:spPr/>
      <dgm:t>
        <a:bodyPr/>
        <a:lstStyle/>
        <a:p>
          <a:endParaRPr lang="en-US"/>
        </a:p>
      </dgm:t>
    </dgm:pt>
    <dgm:pt modelId="{830671C2-B3D2-40F8-B778-C5D9D6008328}" type="sibTrans" cxnId="{802D1F90-9571-4B4E-BF23-3D9891E75F71}">
      <dgm:prSet/>
      <dgm:spPr/>
      <dgm:t>
        <a:bodyPr/>
        <a:lstStyle/>
        <a:p>
          <a:endParaRPr lang="en-US"/>
        </a:p>
      </dgm:t>
    </dgm:pt>
    <dgm:pt modelId="{A1AE0FCC-85E5-40B9-9709-38CB6019D104}">
      <dgm:prSet/>
      <dgm:spPr/>
      <dgm:t>
        <a:bodyPr/>
        <a:lstStyle/>
        <a:p>
          <a:r>
            <a:rPr lang="en-US"/>
            <a:t>Supports better treatment planning by improving tumor localization.</a:t>
          </a:r>
        </a:p>
      </dgm:t>
    </dgm:pt>
    <dgm:pt modelId="{FF78CA20-CC74-4149-8C3A-67C0BF8EAC66}" type="parTrans" cxnId="{585314CA-B0B5-4359-84D2-BB9D82DACA87}">
      <dgm:prSet/>
      <dgm:spPr/>
      <dgm:t>
        <a:bodyPr/>
        <a:lstStyle/>
        <a:p>
          <a:endParaRPr lang="en-US"/>
        </a:p>
      </dgm:t>
    </dgm:pt>
    <dgm:pt modelId="{44031D08-D8B6-45A6-BE4C-87B732BEDDD0}" type="sibTrans" cxnId="{585314CA-B0B5-4359-84D2-BB9D82DACA87}">
      <dgm:prSet/>
      <dgm:spPr/>
      <dgm:t>
        <a:bodyPr/>
        <a:lstStyle/>
        <a:p>
          <a:endParaRPr lang="en-US"/>
        </a:p>
      </dgm:t>
    </dgm:pt>
    <dgm:pt modelId="{FE566C82-0667-47DC-8090-5153BCDAC777}">
      <dgm:prSet/>
      <dgm:spPr/>
      <dgm:t>
        <a:bodyPr/>
        <a:lstStyle/>
        <a:p>
          <a:r>
            <a:rPr lang="en-US"/>
            <a:t>Can potentially streamline workflows for radiologists and surgeons.</a:t>
          </a:r>
        </a:p>
      </dgm:t>
    </dgm:pt>
    <dgm:pt modelId="{E36905F4-6B15-4FF7-B6C1-2FF9212D54AC}" type="parTrans" cxnId="{6F9FBE23-3AE8-4FD0-9225-8C6738312951}">
      <dgm:prSet/>
      <dgm:spPr/>
      <dgm:t>
        <a:bodyPr/>
        <a:lstStyle/>
        <a:p>
          <a:endParaRPr lang="en-US"/>
        </a:p>
      </dgm:t>
    </dgm:pt>
    <dgm:pt modelId="{A1BABF6D-EBFE-4B94-8919-38E43D8520E7}" type="sibTrans" cxnId="{6F9FBE23-3AE8-4FD0-9225-8C6738312951}">
      <dgm:prSet/>
      <dgm:spPr/>
      <dgm:t>
        <a:bodyPr/>
        <a:lstStyle/>
        <a:p>
          <a:endParaRPr lang="en-US"/>
        </a:p>
      </dgm:t>
    </dgm:pt>
    <dgm:pt modelId="{1261CEAB-7BFC-439D-A5BC-DA46DFCE8633}">
      <dgm:prSet/>
      <dgm:spPr/>
      <dgm:t>
        <a:bodyPr/>
        <a:lstStyle/>
        <a:p>
          <a:r>
            <a:rPr lang="en-US" b="1"/>
            <a:t>Future Directions</a:t>
          </a:r>
          <a:r>
            <a:rPr lang="en-US"/>
            <a:t>:</a:t>
          </a:r>
        </a:p>
      </dgm:t>
    </dgm:pt>
    <dgm:pt modelId="{F5DFEAD4-B2C8-416F-AAAA-2A73654E0741}" type="parTrans" cxnId="{22C3448E-12CD-4ACA-B668-9D9289454C3C}">
      <dgm:prSet/>
      <dgm:spPr/>
      <dgm:t>
        <a:bodyPr/>
        <a:lstStyle/>
        <a:p>
          <a:endParaRPr lang="en-US"/>
        </a:p>
      </dgm:t>
    </dgm:pt>
    <dgm:pt modelId="{C66D023C-4D08-4173-9713-34B42FE1D05D}" type="sibTrans" cxnId="{22C3448E-12CD-4ACA-B668-9D9289454C3C}">
      <dgm:prSet/>
      <dgm:spPr/>
      <dgm:t>
        <a:bodyPr/>
        <a:lstStyle/>
        <a:p>
          <a:endParaRPr lang="en-US"/>
        </a:p>
      </dgm:t>
    </dgm:pt>
    <dgm:pt modelId="{8C03B535-C9C0-4B3E-8E17-D70E8A389A42}">
      <dgm:prSet/>
      <dgm:spPr/>
      <dgm:t>
        <a:bodyPr/>
        <a:lstStyle/>
        <a:p>
          <a:r>
            <a:rPr lang="en-US"/>
            <a:t>Adaptive parameter tuning.</a:t>
          </a:r>
        </a:p>
      </dgm:t>
    </dgm:pt>
    <dgm:pt modelId="{E4D80525-A64D-4D19-A3BB-C7985C203F9F}" type="parTrans" cxnId="{CA59A5FE-FB7A-4C53-9D17-DD301AEB818C}">
      <dgm:prSet/>
      <dgm:spPr/>
      <dgm:t>
        <a:bodyPr/>
        <a:lstStyle/>
        <a:p>
          <a:endParaRPr lang="en-US"/>
        </a:p>
      </dgm:t>
    </dgm:pt>
    <dgm:pt modelId="{141C26B4-9931-421C-BEAB-E1C4B6185AF3}" type="sibTrans" cxnId="{CA59A5FE-FB7A-4C53-9D17-DD301AEB818C}">
      <dgm:prSet/>
      <dgm:spPr/>
      <dgm:t>
        <a:bodyPr/>
        <a:lstStyle/>
        <a:p>
          <a:endParaRPr lang="en-US"/>
        </a:p>
      </dgm:t>
    </dgm:pt>
    <dgm:pt modelId="{B3C31C8D-DE45-4F0C-A507-1C30533EF3CF}">
      <dgm:prSet/>
      <dgm:spPr/>
      <dgm:t>
        <a:bodyPr/>
        <a:lstStyle/>
        <a:p>
          <a:r>
            <a:rPr lang="en-US"/>
            <a:t>Larger datasets for validation.</a:t>
          </a:r>
        </a:p>
      </dgm:t>
    </dgm:pt>
    <dgm:pt modelId="{3C5A7847-B6D2-4C16-A15E-76EF11F35C95}" type="parTrans" cxnId="{8BAA088D-9272-44B0-8435-4352DA3ADA1F}">
      <dgm:prSet/>
      <dgm:spPr/>
      <dgm:t>
        <a:bodyPr/>
        <a:lstStyle/>
        <a:p>
          <a:endParaRPr lang="en-US"/>
        </a:p>
      </dgm:t>
    </dgm:pt>
    <dgm:pt modelId="{21B51AC1-4A24-4DC2-AEA8-0CF3D52D4469}" type="sibTrans" cxnId="{8BAA088D-9272-44B0-8435-4352DA3ADA1F}">
      <dgm:prSet/>
      <dgm:spPr/>
      <dgm:t>
        <a:bodyPr/>
        <a:lstStyle/>
        <a:p>
          <a:endParaRPr lang="en-US"/>
        </a:p>
      </dgm:t>
    </dgm:pt>
    <dgm:pt modelId="{FADF7D93-F9B2-446E-BC77-B76D201607FC}">
      <dgm:prSet/>
      <dgm:spPr/>
      <dgm:t>
        <a:bodyPr/>
        <a:lstStyle/>
        <a:p>
          <a:r>
            <a:rPr lang="en-US" dirty="0"/>
            <a:t>Explore deep learning models to further enhance performance.</a:t>
          </a:r>
        </a:p>
      </dgm:t>
    </dgm:pt>
    <dgm:pt modelId="{F8D4BAC7-5B88-4FA2-B115-D1F6B04B2410}" type="parTrans" cxnId="{8A080152-E4E6-426E-A804-B3A6A13C6DDE}">
      <dgm:prSet/>
      <dgm:spPr/>
      <dgm:t>
        <a:bodyPr/>
        <a:lstStyle/>
        <a:p>
          <a:endParaRPr lang="en-US"/>
        </a:p>
      </dgm:t>
    </dgm:pt>
    <dgm:pt modelId="{2787350B-FD39-4176-994F-42EFD312F25D}" type="sibTrans" cxnId="{8A080152-E4E6-426E-A804-B3A6A13C6DDE}">
      <dgm:prSet/>
      <dgm:spPr/>
      <dgm:t>
        <a:bodyPr/>
        <a:lstStyle/>
        <a:p>
          <a:endParaRPr lang="en-US"/>
        </a:p>
      </dgm:t>
    </dgm:pt>
    <dgm:pt modelId="{9FDA99DE-4AF4-6243-9E10-78E2F2EB9A2C}" type="pres">
      <dgm:prSet presAssocID="{8112EED1-A420-48F6-BB97-FDBE256727B7}" presName="linear" presStyleCnt="0">
        <dgm:presLayoutVars>
          <dgm:dir/>
          <dgm:animLvl val="lvl"/>
          <dgm:resizeHandles val="exact"/>
        </dgm:presLayoutVars>
      </dgm:prSet>
      <dgm:spPr/>
    </dgm:pt>
    <dgm:pt modelId="{19E6227C-607A-4646-AEA6-2BA96C3A08CA}" type="pres">
      <dgm:prSet presAssocID="{1634C357-98D1-45BF-80AE-C0C8F0561E6A}" presName="parentLin" presStyleCnt="0"/>
      <dgm:spPr/>
    </dgm:pt>
    <dgm:pt modelId="{F1DEC63A-9C64-BD41-9294-F00A2CCC6B1C}" type="pres">
      <dgm:prSet presAssocID="{1634C357-98D1-45BF-80AE-C0C8F0561E6A}" presName="parentLeftMargin" presStyleLbl="node1" presStyleIdx="0" presStyleCnt="3"/>
      <dgm:spPr/>
    </dgm:pt>
    <dgm:pt modelId="{33DB6842-451D-6D4F-8039-BEBA9DE74759}" type="pres">
      <dgm:prSet presAssocID="{1634C357-98D1-45BF-80AE-C0C8F0561E6A}" presName="parentText" presStyleLbl="node1" presStyleIdx="0" presStyleCnt="3">
        <dgm:presLayoutVars>
          <dgm:chMax val="0"/>
          <dgm:bulletEnabled val="1"/>
        </dgm:presLayoutVars>
      </dgm:prSet>
      <dgm:spPr/>
    </dgm:pt>
    <dgm:pt modelId="{38BE0F96-454D-094B-AEB9-0F60F59A170D}" type="pres">
      <dgm:prSet presAssocID="{1634C357-98D1-45BF-80AE-C0C8F0561E6A}" presName="negativeSpace" presStyleCnt="0"/>
      <dgm:spPr/>
    </dgm:pt>
    <dgm:pt modelId="{F3134366-3CB3-6E46-B7AE-E3E603642CE0}" type="pres">
      <dgm:prSet presAssocID="{1634C357-98D1-45BF-80AE-C0C8F0561E6A}" presName="childText" presStyleLbl="conFgAcc1" presStyleIdx="0" presStyleCnt="3">
        <dgm:presLayoutVars>
          <dgm:bulletEnabled val="1"/>
        </dgm:presLayoutVars>
      </dgm:prSet>
      <dgm:spPr/>
    </dgm:pt>
    <dgm:pt modelId="{B19CD8DC-D161-BE4A-89B9-835AC939E3C9}" type="pres">
      <dgm:prSet presAssocID="{BD707F02-9156-4D12-BA4B-978BEBBD993D}" presName="spaceBetweenRectangles" presStyleCnt="0"/>
      <dgm:spPr/>
    </dgm:pt>
    <dgm:pt modelId="{CA345F22-9DDF-3043-8171-C4B5E00240C1}" type="pres">
      <dgm:prSet presAssocID="{F509AA42-1829-4E84-9AB2-222762BC78D1}" presName="parentLin" presStyleCnt="0"/>
      <dgm:spPr/>
    </dgm:pt>
    <dgm:pt modelId="{4F694941-CFCF-EE44-8C8C-19F2A4587266}" type="pres">
      <dgm:prSet presAssocID="{F509AA42-1829-4E84-9AB2-222762BC78D1}" presName="parentLeftMargin" presStyleLbl="node1" presStyleIdx="0" presStyleCnt="3"/>
      <dgm:spPr/>
    </dgm:pt>
    <dgm:pt modelId="{957ABA06-E462-474C-A1EA-97B8620A6273}" type="pres">
      <dgm:prSet presAssocID="{F509AA42-1829-4E84-9AB2-222762BC78D1}" presName="parentText" presStyleLbl="node1" presStyleIdx="1" presStyleCnt="3">
        <dgm:presLayoutVars>
          <dgm:chMax val="0"/>
          <dgm:bulletEnabled val="1"/>
        </dgm:presLayoutVars>
      </dgm:prSet>
      <dgm:spPr/>
    </dgm:pt>
    <dgm:pt modelId="{D6144128-4737-2B43-9023-A5D2F636A8FE}" type="pres">
      <dgm:prSet presAssocID="{F509AA42-1829-4E84-9AB2-222762BC78D1}" presName="negativeSpace" presStyleCnt="0"/>
      <dgm:spPr/>
    </dgm:pt>
    <dgm:pt modelId="{A049485B-E383-5F41-804B-AA77165143A1}" type="pres">
      <dgm:prSet presAssocID="{F509AA42-1829-4E84-9AB2-222762BC78D1}" presName="childText" presStyleLbl="conFgAcc1" presStyleIdx="1" presStyleCnt="3">
        <dgm:presLayoutVars>
          <dgm:bulletEnabled val="1"/>
        </dgm:presLayoutVars>
      </dgm:prSet>
      <dgm:spPr/>
    </dgm:pt>
    <dgm:pt modelId="{B7673C4D-8228-684B-B473-FFD2A46E98DB}" type="pres">
      <dgm:prSet presAssocID="{830671C2-B3D2-40F8-B778-C5D9D6008328}" presName="spaceBetweenRectangles" presStyleCnt="0"/>
      <dgm:spPr/>
    </dgm:pt>
    <dgm:pt modelId="{E221597B-2DB8-8A40-90C4-E7CA7512E003}" type="pres">
      <dgm:prSet presAssocID="{1261CEAB-7BFC-439D-A5BC-DA46DFCE8633}" presName="parentLin" presStyleCnt="0"/>
      <dgm:spPr/>
    </dgm:pt>
    <dgm:pt modelId="{443D6A6E-8C12-2D47-8B94-1D0CFD5FE28A}" type="pres">
      <dgm:prSet presAssocID="{1261CEAB-7BFC-439D-A5BC-DA46DFCE8633}" presName="parentLeftMargin" presStyleLbl="node1" presStyleIdx="1" presStyleCnt="3"/>
      <dgm:spPr/>
    </dgm:pt>
    <dgm:pt modelId="{B55FEDCE-6F85-6848-BD87-E5E4B585455C}" type="pres">
      <dgm:prSet presAssocID="{1261CEAB-7BFC-439D-A5BC-DA46DFCE8633}" presName="parentText" presStyleLbl="node1" presStyleIdx="2" presStyleCnt="3">
        <dgm:presLayoutVars>
          <dgm:chMax val="0"/>
          <dgm:bulletEnabled val="1"/>
        </dgm:presLayoutVars>
      </dgm:prSet>
      <dgm:spPr/>
    </dgm:pt>
    <dgm:pt modelId="{EEF07485-DF8F-A842-9B32-79C6378FA3C6}" type="pres">
      <dgm:prSet presAssocID="{1261CEAB-7BFC-439D-A5BC-DA46DFCE8633}" presName="negativeSpace" presStyleCnt="0"/>
      <dgm:spPr/>
    </dgm:pt>
    <dgm:pt modelId="{AB36018F-F536-BD42-834B-D65DB2AFB17A}" type="pres">
      <dgm:prSet presAssocID="{1261CEAB-7BFC-439D-A5BC-DA46DFCE8633}" presName="childText" presStyleLbl="conFgAcc1" presStyleIdx="2" presStyleCnt="3">
        <dgm:presLayoutVars>
          <dgm:bulletEnabled val="1"/>
        </dgm:presLayoutVars>
      </dgm:prSet>
      <dgm:spPr/>
    </dgm:pt>
  </dgm:ptLst>
  <dgm:cxnLst>
    <dgm:cxn modelId="{2444E303-120F-4ADC-86BB-CDA82874ED3B}" srcId="{1634C357-98D1-45BF-80AE-C0C8F0561E6A}" destId="{CB655528-94E2-4C94-AC5D-CC597A892781}" srcOrd="1" destOrd="0" parTransId="{787FAEF8-B2F3-4C5C-80F6-FF0148167F84}" sibTransId="{9063D288-BD46-40D7-A792-3A68E4C4ED7A}"/>
    <dgm:cxn modelId="{F05C8C05-D4A3-0745-A40E-01770C77114E}" type="presOf" srcId="{15D42041-9AC2-45E4-BE3C-59C2D46DBCDA}" destId="{F3134366-3CB3-6E46-B7AE-E3E603642CE0}" srcOrd="0" destOrd="2" presId="urn:microsoft.com/office/officeart/2005/8/layout/list1"/>
    <dgm:cxn modelId="{F0962007-078E-6F40-A8B3-B13BD0B75D5B}" type="presOf" srcId="{B3C31C8D-DE45-4F0C-A507-1C30533EF3CF}" destId="{AB36018F-F536-BD42-834B-D65DB2AFB17A}" srcOrd="0" destOrd="1" presId="urn:microsoft.com/office/officeart/2005/8/layout/list1"/>
    <dgm:cxn modelId="{36F3CD21-C475-F445-A90E-35C7DCD66B08}" type="presOf" srcId="{FADF7D93-F9B2-446E-BC77-B76D201607FC}" destId="{AB36018F-F536-BD42-834B-D65DB2AFB17A}" srcOrd="0" destOrd="2" presId="urn:microsoft.com/office/officeart/2005/8/layout/list1"/>
    <dgm:cxn modelId="{6F9FBE23-3AE8-4FD0-9225-8C6738312951}" srcId="{F509AA42-1829-4E84-9AB2-222762BC78D1}" destId="{FE566C82-0667-47DC-8090-5153BCDAC777}" srcOrd="1" destOrd="0" parTransId="{E36905F4-6B15-4FF7-B6C1-2FF9212D54AC}" sibTransId="{A1BABF6D-EBFE-4B94-8919-38E43D8520E7}"/>
    <dgm:cxn modelId="{686FD02C-F2C0-CB47-B851-19C44ADE765A}" type="presOf" srcId="{A1AE0FCC-85E5-40B9-9709-38CB6019D104}" destId="{A049485B-E383-5F41-804B-AA77165143A1}" srcOrd="0" destOrd="0" presId="urn:microsoft.com/office/officeart/2005/8/layout/list1"/>
    <dgm:cxn modelId="{78DD5D2E-CFC5-41CA-8142-6AB6CBD0FAEF}" srcId="{1634C357-98D1-45BF-80AE-C0C8F0561E6A}" destId="{1BE89538-B0CE-48E7-B822-422406E68791}" srcOrd="0" destOrd="0" parTransId="{6D8B0CBA-C0D0-4456-8171-39ABDA47EACD}" sibTransId="{C86BBC0B-3AB8-4FE8-9A7D-F15671AFA328}"/>
    <dgm:cxn modelId="{8C0A3732-15D4-1542-98AC-9B2C6BAA42A5}" type="presOf" srcId="{1261CEAB-7BFC-439D-A5BC-DA46DFCE8633}" destId="{B55FEDCE-6F85-6848-BD87-E5E4B585455C}" srcOrd="1" destOrd="0" presId="urn:microsoft.com/office/officeart/2005/8/layout/list1"/>
    <dgm:cxn modelId="{AA31B037-5F00-47F5-B05D-93AB7744E715}" srcId="{8112EED1-A420-48F6-BB97-FDBE256727B7}" destId="{1634C357-98D1-45BF-80AE-C0C8F0561E6A}" srcOrd="0" destOrd="0" parTransId="{BF2EC33E-E711-4366-8EE0-47D30371E262}" sibTransId="{BD707F02-9156-4D12-BA4B-978BEBBD993D}"/>
    <dgm:cxn modelId="{A259F33A-54F1-A74F-A42D-D1D5617E5B23}" type="presOf" srcId="{FE566C82-0667-47DC-8090-5153BCDAC777}" destId="{A049485B-E383-5F41-804B-AA77165143A1}" srcOrd="0" destOrd="1" presId="urn:microsoft.com/office/officeart/2005/8/layout/list1"/>
    <dgm:cxn modelId="{8A080152-E4E6-426E-A804-B3A6A13C6DDE}" srcId="{1261CEAB-7BFC-439D-A5BC-DA46DFCE8633}" destId="{FADF7D93-F9B2-446E-BC77-B76D201607FC}" srcOrd="2" destOrd="0" parTransId="{F8D4BAC7-5B88-4FA2-B115-D1F6B04B2410}" sibTransId="{2787350B-FD39-4176-994F-42EFD312F25D}"/>
    <dgm:cxn modelId="{6797F172-EF19-664D-B4D0-96E5AD738583}" type="presOf" srcId="{1261CEAB-7BFC-439D-A5BC-DA46DFCE8633}" destId="{443D6A6E-8C12-2D47-8B94-1D0CFD5FE28A}" srcOrd="0" destOrd="0" presId="urn:microsoft.com/office/officeart/2005/8/layout/list1"/>
    <dgm:cxn modelId="{477FD087-1B4D-2548-B27D-279D9F52069F}" type="presOf" srcId="{8C03B535-C9C0-4B3E-8E17-D70E8A389A42}" destId="{AB36018F-F536-BD42-834B-D65DB2AFB17A}" srcOrd="0" destOrd="0" presId="urn:microsoft.com/office/officeart/2005/8/layout/list1"/>
    <dgm:cxn modelId="{8BAA088D-9272-44B0-8435-4352DA3ADA1F}" srcId="{1261CEAB-7BFC-439D-A5BC-DA46DFCE8633}" destId="{B3C31C8D-DE45-4F0C-A507-1C30533EF3CF}" srcOrd="1" destOrd="0" parTransId="{3C5A7847-B6D2-4C16-A15E-76EF11F35C95}" sibTransId="{21B51AC1-4A24-4DC2-AEA8-0CF3D52D4469}"/>
    <dgm:cxn modelId="{22C3448E-12CD-4ACA-B668-9D9289454C3C}" srcId="{8112EED1-A420-48F6-BB97-FDBE256727B7}" destId="{1261CEAB-7BFC-439D-A5BC-DA46DFCE8633}" srcOrd="2" destOrd="0" parTransId="{F5DFEAD4-B2C8-416F-AAAA-2A73654E0741}" sibTransId="{C66D023C-4D08-4173-9713-34B42FE1D05D}"/>
    <dgm:cxn modelId="{802D1F90-9571-4B4E-BF23-3D9891E75F71}" srcId="{8112EED1-A420-48F6-BB97-FDBE256727B7}" destId="{F509AA42-1829-4E84-9AB2-222762BC78D1}" srcOrd="1" destOrd="0" parTransId="{B6A38C0C-9173-47FB-A451-E154296F8B46}" sibTransId="{830671C2-B3D2-40F8-B778-C5D9D6008328}"/>
    <dgm:cxn modelId="{E6D39891-8640-FA4A-819C-E9A156F12EEF}" type="presOf" srcId="{CB655528-94E2-4C94-AC5D-CC597A892781}" destId="{F3134366-3CB3-6E46-B7AE-E3E603642CE0}" srcOrd="0" destOrd="1" presId="urn:microsoft.com/office/officeart/2005/8/layout/list1"/>
    <dgm:cxn modelId="{E2C649A5-4B86-4749-8A57-495D877DDEB8}" type="presOf" srcId="{1634C357-98D1-45BF-80AE-C0C8F0561E6A}" destId="{F1DEC63A-9C64-BD41-9294-F00A2CCC6B1C}" srcOrd="0" destOrd="0" presId="urn:microsoft.com/office/officeart/2005/8/layout/list1"/>
    <dgm:cxn modelId="{CEEADFA6-2FA3-7144-B3C8-F462FDF72562}" type="presOf" srcId="{F509AA42-1829-4E84-9AB2-222762BC78D1}" destId="{4F694941-CFCF-EE44-8C8C-19F2A4587266}" srcOrd="0" destOrd="0" presId="urn:microsoft.com/office/officeart/2005/8/layout/list1"/>
    <dgm:cxn modelId="{5B1D2FB9-405C-E34A-8E8F-B7963C7EBE68}" type="presOf" srcId="{1634C357-98D1-45BF-80AE-C0C8F0561E6A}" destId="{33DB6842-451D-6D4F-8039-BEBA9DE74759}" srcOrd="1" destOrd="0" presId="urn:microsoft.com/office/officeart/2005/8/layout/list1"/>
    <dgm:cxn modelId="{32342CBC-A797-584D-AE70-D665048627A9}" type="presOf" srcId="{1BE89538-B0CE-48E7-B822-422406E68791}" destId="{F3134366-3CB3-6E46-B7AE-E3E603642CE0}" srcOrd="0" destOrd="0" presId="urn:microsoft.com/office/officeart/2005/8/layout/list1"/>
    <dgm:cxn modelId="{99A048BD-306E-44F8-BBC1-444794693E93}" srcId="{1634C357-98D1-45BF-80AE-C0C8F0561E6A}" destId="{15D42041-9AC2-45E4-BE3C-59C2D46DBCDA}" srcOrd="2" destOrd="0" parTransId="{D2EC2A05-E579-445D-94DC-4C4D454B75D0}" sibTransId="{E2D2AD1B-8B09-4175-A8E5-2EFD1F1B2565}"/>
    <dgm:cxn modelId="{585314CA-B0B5-4359-84D2-BB9D82DACA87}" srcId="{F509AA42-1829-4E84-9AB2-222762BC78D1}" destId="{A1AE0FCC-85E5-40B9-9709-38CB6019D104}" srcOrd="0" destOrd="0" parTransId="{FF78CA20-CC74-4149-8C3A-67C0BF8EAC66}" sibTransId="{44031D08-D8B6-45A6-BE4C-87B732BEDDD0}"/>
    <dgm:cxn modelId="{885371DD-3383-564C-8F6F-5D26596D8C19}" type="presOf" srcId="{8112EED1-A420-48F6-BB97-FDBE256727B7}" destId="{9FDA99DE-4AF4-6243-9E10-78E2F2EB9A2C}" srcOrd="0" destOrd="0" presId="urn:microsoft.com/office/officeart/2005/8/layout/list1"/>
    <dgm:cxn modelId="{34C0FCE2-8B90-3247-B248-E643B116F128}" type="presOf" srcId="{F509AA42-1829-4E84-9AB2-222762BC78D1}" destId="{957ABA06-E462-474C-A1EA-97B8620A6273}" srcOrd="1" destOrd="0" presId="urn:microsoft.com/office/officeart/2005/8/layout/list1"/>
    <dgm:cxn modelId="{CA59A5FE-FB7A-4C53-9D17-DD301AEB818C}" srcId="{1261CEAB-7BFC-439D-A5BC-DA46DFCE8633}" destId="{8C03B535-C9C0-4B3E-8E17-D70E8A389A42}" srcOrd="0" destOrd="0" parTransId="{E4D80525-A64D-4D19-A3BB-C7985C203F9F}" sibTransId="{141C26B4-9931-421C-BEAB-E1C4B6185AF3}"/>
    <dgm:cxn modelId="{72A2F1BB-E46F-554D-9B45-E5ECB5C9E56F}" type="presParOf" srcId="{9FDA99DE-4AF4-6243-9E10-78E2F2EB9A2C}" destId="{19E6227C-607A-4646-AEA6-2BA96C3A08CA}" srcOrd="0" destOrd="0" presId="urn:microsoft.com/office/officeart/2005/8/layout/list1"/>
    <dgm:cxn modelId="{1A081668-65BB-8842-B3E0-F0F8B2E7E1D2}" type="presParOf" srcId="{19E6227C-607A-4646-AEA6-2BA96C3A08CA}" destId="{F1DEC63A-9C64-BD41-9294-F00A2CCC6B1C}" srcOrd="0" destOrd="0" presId="urn:microsoft.com/office/officeart/2005/8/layout/list1"/>
    <dgm:cxn modelId="{86D43699-32D8-5647-9F27-B3F21152B994}" type="presParOf" srcId="{19E6227C-607A-4646-AEA6-2BA96C3A08CA}" destId="{33DB6842-451D-6D4F-8039-BEBA9DE74759}" srcOrd="1" destOrd="0" presId="urn:microsoft.com/office/officeart/2005/8/layout/list1"/>
    <dgm:cxn modelId="{121BE92C-6803-E44D-8B9F-5ADF145C337A}" type="presParOf" srcId="{9FDA99DE-4AF4-6243-9E10-78E2F2EB9A2C}" destId="{38BE0F96-454D-094B-AEB9-0F60F59A170D}" srcOrd="1" destOrd="0" presId="urn:microsoft.com/office/officeart/2005/8/layout/list1"/>
    <dgm:cxn modelId="{6472CE5D-831E-D44D-AD20-08AC0F68EE6C}" type="presParOf" srcId="{9FDA99DE-4AF4-6243-9E10-78E2F2EB9A2C}" destId="{F3134366-3CB3-6E46-B7AE-E3E603642CE0}" srcOrd="2" destOrd="0" presId="urn:microsoft.com/office/officeart/2005/8/layout/list1"/>
    <dgm:cxn modelId="{7322E2A3-B0AD-3148-A20C-4EBD4A40518F}" type="presParOf" srcId="{9FDA99DE-4AF4-6243-9E10-78E2F2EB9A2C}" destId="{B19CD8DC-D161-BE4A-89B9-835AC939E3C9}" srcOrd="3" destOrd="0" presId="urn:microsoft.com/office/officeart/2005/8/layout/list1"/>
    <dgm:cxn modelId="{623FE5BA-86CD-6C4D-A61B-7D44EFF51935}" type="presParOf" srcId="{9FDA99DE-4AF4-6243-9E10-78E2F2EB9A2C}" destId="{CA345F22-9DDF-3043-8171-C4B5E00240C1}" srcOrd="4" destOrd="0" presId="urn:microsoft.com/office/officeart/2005/8/layout/list1"/>
    <dgm:cxn modelId="{B8B36E69-90F4-E34B-91F8-007BCC783B98}" type="presParOf" srcId="{CA345F22-9DDF-3043-8171-C4B5E00240C1}" destId="{4F694941-CFCF-EE44-8C8C-19F2A4587266}" srcOrd="0" destOrd="0" presId="urn:microsoft.com/office/officeart/2005/8/layout/list1"/>
    <dgm:cxn modelId="{8C87A4AF-4D47-8C47-9CDF-90D9D9AD7A77}" type="presParOf" srcId="{CA345F22-9DDF-3043-8171-C4B5E00240C1}" destId="{957ABA06-E462-474C-A1EA-97B8620A6273}" srcOrd="1" destOrd="0" presId="urn:microsoft.com/office/officeart/2005/8/layout/list1"/>
    <dgm:cxn modelId="{5AE82BE7-8E5C-8249-A4A4-92413983F97E}" type="presParOf" srcId="{9FDA99DE-4AF4-6243-9E10-78E2F2EB9A2C}" destId="{D6144128-4737-2B43-9023-A5D2F636A8FE}" srcOrd="5" destOrd="0" presId="urn:microsoft.com/office/officeart/2005/8/layout/list1"/>
    <dgm:cxn modelId="{A1C1D2E0-2EA8-E441-8A50-EFFC4EF4D326}" type="presParOf" srcId="{9FDA99DE-4AF4-6243-9E10-78E2F2EB9A2C}" destId="{A049485B-E383-5F41-804B-AA77165143A1}" srcOrd="6" destOrd="0" presId="urn:microsoft.com/office/officeart/2005/8/layout/list1"/>
    <dgm:cxn modelId="{FD4D36EE-9F9F-0648-88C3-A1A8EEE53397}" type="presParOf" srcId="{9FDA99DE-4AF4-6243-9E10-78E2F2EB9A2C}" destId="{B7673C4D-8228-684B-B473-FFD2A46E98DB}" srcOrd="7" destOrd="0" presId="urn:microsoft.com/office/officeart/2005/8/layout/list1"/>
    <dgm:cxn modelId="{A782FA34-0919-E347-BFB6-BE054C453B4C}" type="presParOf" srcId="{9FDA99DE-4AF4-6243-9E10-78E2F2EB9A2C}" destId="{E221597B-2DB8-8A40-90C4-E7CA7512E003}" srcOrd="8" destOrd="0" presId="urn:microsoft.com/office/officeart/2005/8/layout/list1"/>
    <dgm:cxn modelId="{0FBDF2FA-A582-8A4B-AC38-EBC11B797874}" type="presParOf" srcId="{E221597B-2DB8-8A40-90C4-E7CA7512E003}" destId="{443D6A6E-8C12-2D47-8B94-1D0CFD5FE28A}" srcOrd="0" destOrd="0" presId="urn:microsoft.com/office/officeart/2005/8/layout/list1"/>
    <dgm:cxn modelId="{4F2AE97F-35B8-D745-83FD-BDF391284CFC}" type="presParOf" srcId="{E221597B-2DB8-8A40-90C4-E7CA7512E003}" destId="{B55FEDCE-6F85-6848-BD87-E5E4B585455C}" srcOrd="1" destOrd="0" presId="urn:microsoft.com/office/officeart/2005/8/layout/list1"/>
    <dgm:cxn modelId="{D47B796F-8451-E044-8FB3-F6DFB83805D2}" type="presParOf" srcId="{9FDA99DE-4AF4-6243-9E10-78E2F2EB9A2C}" destId="{EEF07485-DF8F-A842-9B32-79C6378FA3C6}" srcOrd="9" destOrd="0" presId="urn:microsoft.com/office/officeart/2005/8/layout/list1"/>
    <dgm:cxn modelId="{16FB9FD4-5A8C-9242-9771-00A703DE0D05}" type="presParOf" srcId="{9FDA99DE-4AF4-6243-9E10-78E2F2EB9A2C}" destId="{AB36018F-F536-BD42-834B-D65DB2AFB17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E2C8E-46B0-4912-8A44-E7C223E27B70}">
      <dsp:nvSpPr>
        <dsp:cNvPr id="0" name=""/>
        <dsp:cNvSpPr/>
      </dsp:nvSpPr>
      <dsp:spPr>
        <a:xfrm>
          <a:off x="765914" y="8066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8BEFE-F9A6-4E14-A9E6-99A0D5E689FC}">
      <dsp:nvSpPr>
        <dsp:cNvPr id="0" name=""/>
        <dsp:cNvSpPr/>
      </dsp:nvSpPr>
      <dsp:spPr>
        <a:xfrm>
          <a:off x="765914" y="17660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a:t>Background</a:t>
          </a:r>
          <a:r>
            <a:rPr lang="en-US" sz="3600" kern="1200"/>
            <a:t>:</a:t>
          </a:r>
        </a:p>
      </dsp:txBody>
      <dsp:txXfrm>
        <a:off x="765914" y="1766016"/>
        <a:ext cx="4320000" cy="648000"/>
      </dsp:txXfrm>
    </dsp:sp>
    <dsp:sp modelId="{6BAFDC88-8DDB-400C-B435-85DD947335BA}">
      <dsp:nvSpPr>
        <dsp:cNvPr id="0" name=""/>
        <dsp:cNvSpPr/>
      </dsp:nvSpPr>
      <dsp:spPr>
        <a:xfrm>
          <a:off x="765914" y="2494645"/>
          <a:ext cx="4320000" cy="161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Brain MRI segmentation is critical for diagnosing and planning treatment for various pathologies.</a:t>
          </a:r>
        </a:p>
        <a:p>
          <a:pPr marL="0" lvl="0" indent="0" algn="l" defTabSz="755650">
            <a:lnSpc>
              <a:spcPct val="100000"/>
            </a:lnSpc>
            <a:spcBef>
              <a:spcPct val="0"/>
            </a:spcBef>
            <a:spcAft>
              <a:spcPct val="35000"/>
            </a:spcAft>
            <a:buNone/>
          </a:pPr>
          <a:r>
            <a:rPr lang="en-US" sz="1700" kern="1200" dirty="0"/>
            <a:t>Manual segmentation is time-consuming and prone to error; automated methods offer efficiency and reproducibility.</a:t>
          </a:r>
        </a:p>
      </dsp:txBody>
      <dsp:txXfrm>
        <a:off x="765914" y="2494645"/>
        <a:ext cx="4320000" cy="1617497"/>
      </dsp:txXfrm>
    </dsp:sp>
    <dsp:sp modelId="{63450D93-E466-41E2-B8F2-A22A0D6EF538}">
      <dsp:nvSpPr>
        <dsp:cNvPr id="0" name=""/>
        <dsp:cNvSpPr/>
      </dsp:nvSpPr>
      <dsp:spPr>
        <a:xfrm>
          <a:off x="5841914" y="8066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8017C-7070-4EEA-A495-DB9E2CF3C7F2}">
      <dsp:nvSpPr>
        <dsp:cNvPr id="0" name=""/>
        <dsp:cNvSpPr/>
      </dsp:nvSpPr>
      <dsp:spPr>
        <a:xfrm>
          <a:off x="5841914" y="17660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a:t>Focus of Study</a:t>
          </a:r>
          <a:r>
            <a:rPr lang="en-US" sz="3600" kern="1200"/>
            <a:t>:</a:t>
          </a:r>
        </a:p>
      </dsp:txBody>
      <dsp:txXfrm>
        <a:off x="5841914" y="1766016"/>
        <a:ext cx="4320000" cy="648000"/>
      </dsp:txXfrm>
    </dsp:sp>
    <dsp:sp modelId="{71C585BD-4B23-4916-B6F5-A26DA3DBDD1D}">
      <dsp:nvSpPr>
        <dsp:cNvPr id="0" name=""/>
        <dsp:cNvSpPr/>
      </dsp:nvSpPr>
      <dsp:spPr>
        <a:xfrm>
          <a:off x="5841914" y="2494645"/>
          <a:ext cx="4320000" cy="161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i="1" kern="1200" dirty="0"/>
            <a:t>Vestibular schwannomas: </a:t>
          </a:r>
          <a:r>
            <a:rPr lang="en-US" sz="1700" kern="1200" dirty="0"/>
            <a:t>Benign tumors on the vestibulocochlear nerve with unique MR imaging features.</a:t>
          </a:r>
        </a:p>
        <a:p>
          <a:pPr marL="0" lvl="0" indent="0" algn="l" defTabSz="755650">
            <a:lnSpc>
              <a:spcPct val="100000"/>
            </a:lnSpc>
            <a:spcBef>
              <a:spcPct val="0"/>
            </a:spcBef>
            <a:spcAft>
              <a:spcPct val="35000"/>
            </a:spcAft>
            <a:buNone/>
          </a:pPr>
          <a:r>
            <a:rPr lang="en-US" sz="1700" i="1" kern="1200" dirty="0"/>
            <a:t>Challenge: </a:t>
          </a:r>
          <a:r>
            <a:rPr lang="en-US" sz="1700" kern="1200" dirty="0"/>
            <a:t>Improve segmentation accuracy using hybrid clustering methods.</a:t>
          </a:r>
        </a:p>
      </dsp:txBody>
      <dsp:txXfrm>
        <a:off x="5841914" y="2494645"/>
        <a:ext cx="4320000" cy="1617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7F3AC-AED3-6C4E-9C1B-BBFB6790D288}">
      <dsp:nvSpPr>
        <dsp:cNvPr id="0" name=""/>
        <dsp:cNvSpPr/>
      </dsp:nvSpPr>
      <dsp:spPr>
        <a:xfrm>
          <a:off x="1759442" y="1109475"/>
          <a:ext cx="13993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DD74B7-AD74-A144-AA38-952FCA68934C}">
      <dsp:nvSpPr>
        <dsp:cNvPr id="0" name=""/>
        <dsp:cNvSpPr/>
      </dsp:nvSpPr>
      <dsp:spPr>
        <a:xfrm>
          <a:off x="3242746" y="991851"/>
          <a:ext cx="160924" cy="3023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5DCFD8-A900-1346-87C6-E92AA66C54C3}">
      <dsp:nvSpPr>
        <dsp:cNvPr id="0" name=""/>
        <dsp:cNvSpPr/>
      </dsp:nvSpPr>
      <dsp:spPr>
        <a:xfrm>
          <a:off x="828141" y="353127"/>
          <a:ext cx="1512767" cy="151276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49681" y="574667"/>
        <a:ext cx="1069687" cy="1069687"/>
      </dsp:txXfrm>
    </dsp:sp>
    <dsp:sp modelId="{666456DF-D544-AF44-8D5F-8B9182CBF704}">
      <dsp:nvSpPr>
        <dsp:cNvPr id="0" name=""/>
        <dsp:cNvSpPr/>
      </dsp:nvSpPr>
      <dsp:spPr>
        <a:xfrm>
          <a:off x="0" y="2032676"/>
          <a:ext cx="3148521"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359" tIns="165100" rIns="248359" bIns="165100" numCol="1" spcCol="1270" anchor="t" anchorCtr="0">
          <a:noAutofit/>
        </a:bodyPr>
        <a:lstStyle/>
        <a:p>
          <a:pPr marL="0" lvl="0" indent="0" algn="l" defTabSz="488950">
            <a:lnSpc>
              <a:spcPct val="90000"/>
            </a:lnSpc>
            <a:spcBef>
              <a:spcPct val="0"/>
            </a:spcBef>
            <a:spcAft>
              <a:spcPct val="35000"/>
            </a:spcAft>
            <a:buNone/>
          </a:pPr>
          <a:r>
            <a:rPr lang="en-US" sz="1100" b="1" kern="1200" dirty="0"/>
            <a:t>Step 1: </a:t>
          </a:r>
        </a:p>
        <a:p>
          <a:pPr marL="0" lvl="0" indent="0" algn="l" defTabSz="488950">
            <a:lnSpc>
              <a:spcPct val="90000"/>
            </a:lnSpc>
            <a:spcBef>
              <a:spcPct val="0"/>
            </a:spcBef>
            <a:spcAft>
              <a:spcPct val="35000"/>
            </a:spcAft>
            <a:buNone/>
          </a:pPr>
          <a:r>
            <a:rPr lang="en-US" sz="1100" b="1" kern="1200" dirty="0"/>
            <a:t>Fuzzy C-Means (FCM) algorithm</a:t>
          </a:r>
          <a:r>
            <a:rPr lang="en-US" sz="1100" kern="1200" dirty="0"/>
            <a:t>: Probabilistic clustering assigns pixels to clusters with degrees of membership.</a:t>
          </a:r>
        </a:p>
        <a:p>
          <a:pPr marL="0" lvl="0" indent="0" algn="l" defTabSz="488950">
            <a:lnSpc>
              <a:spcPct val="90000"/>
            </a:lnSpc>
            <a:spcBef>
              <a:spcPct val="0"/>
            </a:spcBef>
            <a:spcAft>
              <a:spcPct val="35000"/>
            </a:spcAft>
            <a:buNone/>
          </a:pPr>
          <a:r>
            <a:rPr lang="en-US" sz="1050" i="1" kern="1200" dirty="0"/>
            <a:t>*Shortcomings: prone to noise and poor initialization.</a:t>
          </a:r>
        </a:p>
      </dsp:txBody>
      <dsp:txXfrm>
        <a:off x="0" y="2425796"/>
        <a:ext cx="3148521" cy="1572480"/>
      </dsp:txXfrm>
    </dsp:sp>
    <dsp:sp modelId="{99A8F45B-E0B5-4649-BE5D-0B8536B89E1D}">
      <dsp:nvSpPr>
        <dsp:cNvPr id="0" name=""/>
        <dsp:cNvSpPr/>
      </dsp:nvSpPr>
      <dsp:spPr>
        <a:xfrm>
          <a:off x="3508621" y="1110033"/>
          <a:ext cx="3148521"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8BF812-7249-9347-B181-2A680487DDB0}">
      <dsp:nvSpPr>
        <dsp:cNvPr id="0" name=""/>
        <dsp:cNvSpPr/>
      </dsp:nvSpPr>
      <dsp:spPr>
        <a:xfrm>
          <a:off x="6741103" y="992322"/>
          <a:ext cx="160924" cy="3027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3F3145-9320-0543-9C5B-FD3305DD8F9B}">
      <dsp:nvSpPr>
        <dsp:cNvPr id="0" name=""/>
        <dsp:cNvSpPr/>
      </dsp:nvSpPr>
      <dsp:spPr>
        <a:xfrm>
          <a:off x="4325941" y="353128"/>
          <a:ext cx="1513881" cy="15138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644" y="574831"/>
        <a:ext cx="1070475" cy="1070475"/>
      </dsp:txXfrm>
    </dsp:sp>
    <dsp:sp modelId="{D851A7A7-0D89-9A4C-A0EE-A6D249E03879}">
      <dsp:nvSpPr>
        <dsp:cNvPr id="0" name=""/>
        <dsp:cNvSpPr/>
      </dsp:nvSpPr>
      <dsp:spPr>
        <a:xfrm>
          <a:off x="3508621" y="2033914"/>
          <a:ext cx="3148521"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359" tIns="165100" rIns="248359" bIns="165100" numCol="1" spcCol="1270" anchor="t" anchorCtr="0">
          <a:noAutofit/>
        </a:bodyPr>
        <a:lstStyle/>
        <a:p>
          <a:pPr marL="0" lvl="0" indent="0" algn="l" defTabSz="488950">
            <a:lnSpc>
              <a:spcPct val="90000"/>
            </a:lnSpc>
            <a:spcBef>
              <a:spcPct val="0"/>
            </a:spcBef>
            <a:spcAft>
              <a:spcPct val="35000"/>
            </a:spcAft>
            <a:buNone/>
          </a:pPr>
          <a:r>
            <a:rPr lang="en-US" sz="1100" b="1" kern="1200" dirty="0"/>
            <a:t>Step 2: </a:t>
          </a:r>
        </a:p>
        <a:p>
          <a:pPr marL="0" lvl="0" indent="0" algn="l" defTabSz="488950">
            <a:lnSpc>
              <a:spcPct val="90000"/>
            </a:lnSpc>
            <a:spcBef>
              <a:spcPct val="0"/>
            </a:spcBef>
            <a:spcAft>
              <a:spcPct val="35000"/>
            </a:spcAft>
            <a:buNone/>
          </a:pPr>
          <a:r>
            <a:rPr lang="en-US" sz="1100" b="1" kern="1200" dirty="0"/>
            <a:t>Bat Algorithm (BA)</a:t>
          </a:r>
          <a:r>
            <a:rPr lang="en-US" sz="1100" kern="1200" dirty="0"/>
            <a:t>: Inspired by echolocation in bats, optimizes cluster initialization.</a:t>
          </a:r>
        </a:p>
        <a:p>
          <a:pPr marL="0" lvl="0" indent="0" algn="l" defTabSz="488950">
            <a:lnSpc>
              <a:spcPct val="90000"/>
            </a:lnSpc>
            <a:spcBef>
              <a:spcPct val="0"/>
            </a:spcBef>
            <a:spcAft>
              <a:spcPct val="35000"/>
            </a:spcAft>
            <a:buNone/>
          </a:pPr>
          <a:r>
            <a:rPr lang="en-US" sz="1050" i="1" kern="1200" dirty="0"/>
            <a:t>*Uses frequency, loudness, and pulse rate to guide optimization.</a:t>
          </a:r>
        </a:p>
        <a:p>
          <a:pPr marL="0" lvl="0" indent="0" algn="l" defTabSz="488950">
            <a:lnSpc>
              <a:spcPct val="90000"/>
            </a:lnSpc>
            <a:spcBef>
              <a:spcPct val="0"/>
            </a:spcBef>
            <a:spcAft>
              <a:spcPct val="35000"/>
            </a:spcAft>
            <a:buNone/>
          </a:pPr>
          <a:r>
            <a:rPr lang="en-US" sz="1050" i="1" kern="1200" dirty="0"/>
            <a:t>*Fitness function minimizes intra-cluster distance and maximizes cluster validity.</a:t>
          </a:r>
        </a:p>
      </dsp:txBody>
      <dsp:txXfrm>
        <a:off x="3508621" y="2427034"/>
        <a:ext cx="3148521" cy="1572480"/>
      </dsp:txXfrm>
    </dsp:sp>
    <dsp:sp modelId="{641EA23A-02BA-3246-8431-33F3F2A30F97}">
      <dsp:nvSpPr>
        <dsp:cNvPr id="0" name=""/>
        <dsp:cNvSpPr/>
      </dsp:nvSpPr>
      <dsp:spPr>
        <a:xfrm>
          <a:off x="7006978" y="1110033"/>
          <a:ext cx="1574260"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D08DD-B4C8-B24B-B868-D17B68759BC2}">
      <dsp:nvSpPr>
        <dsp:cNvPr id="0" name=""/>
        <dsp:cNvSpPr/>
      </dsp:nvSpPr>
      <dsp:spPr>
        <a:xfrm>
          <a:off x="7823551" y="352381"/>
          <a:ext cx="1515374" cy="1515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5472" y="574302"/>
        <a:ext cx="1071532" cy="1071532"/>
      </dsp:txXfrm>
    </dsp:sp>
    <dsp:sp modelId="{8DABF152-5FEA-DD4D-95E1-9FB364E0E66B}">
      <dsp:nvSpPr>
        <dsp:cNvPr id="0" name=""/>
        <dsp:cNvSpPr/>
      </dsp:nvSpPr>
      <dsp:spPr>
        <a:xfrm>
          <a:off x="7006978" y="2033914"/>
          <a:ext cx="3148521"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359" tIns="165100" rIns="248359" bIns="165100" numCol="1" spcCol="1270" anchor="t" anchorCtr="0">
          <a:noAutofit/>
        </a:bodyPr>
        <a:lstStyle/>
        <a:p>
          <a:pPr marL="0" lvl="0" indent="0" algn="l" defTabSz="488950">
            <a:lnSpc>
              <a:spcPct val="90000"/>
            </a:lnSpc>
            <a:spcBef>
              <a:spcPct val="0"/>
            </a:spcBef>
            <a:spcAft>
              <a:spcPct val="35000"/>
            </a:spcAft>
            <a:buNone/>
          </a:pPr>
          <a:r>
            <a:rPr lang="en-US" sz="1100" b="1" kern="1200" dirty="0"/>
            <a:t>Step 3: </a:t>
          </a:r>
        </a:p>
        <a:p>
          <a:pPr marL="0" lvl="0" indent="0" algn="l" defTabSz="488950">
            <a:lnSpc>
              <a:spcPct val="90000"/>
            </a:lnSpc>
            <a:spcBef>
              <a:spcPct val="0"/>
            </a:spcBef>
            <a:spcAft>
              <a:spcPct val="35000"/>
            </a:spcAft>
            <a:buNone/>
          </a:pPr>
          <a:r>
            <a:rPr lang="en-US" sz="1100" b="1" kern="1200" dirty="0"/>
            <a:t>Hybrid Approach: </a:t>
          </a:r>
          <a:r>
            <a:rPr lang="en-US" sz="1100" kern="1200" dirty="0"/>
            <a:t>BA initializes clusters for FCM, which refines them for optimal segmentation.</a:t>
          </a:r>
        </a:p>
      </dsp:txBody>
      <dsp:txXfrm>
        <a:off x="7006978" y="2427034"/>
        <a:ext cx="3148521"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4EE98-33F9-7B4C-8078-D7F36E4505BA}">
      <dsp:nvSpPr>
        <dsp:cNvPr id="0" name=""/>
        <dsp:cNvSpPr/>
      </dsp:nvSpPr>
      <dsp:spPr>
        <a:xfrm>
          <a:off x="51" y="15455"/>
          <a:ext cx="4913783" cy="68984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defRPr b="1"/>
          </a:pPr>
          <a:r>
            <a:rPr lang="en-US" sz="3200" b="1" i="0" kern="1200" dirty="0"/>
            <a:t>Observed Issues:</a:t>
          </a:r>
        </a:p>
      </dsp:txBody>
      <dsp:txXfrm>
        <a:off x="51" y="15455"/>
        <a:ext cx="4913783" cy="689844"/>
      </dsp:txXfrm>
    </dsp:sp>
    <dsp:sp modelId="{22CBE6A5-7D3F-9A42-B894-62225DBFFC62}">
      <dsp:nvSpPr>
        <dsp:cNvPr id="0" name=""/>
        <dsp:cNvSpPr/>
      </dsp:nvSpPr>
      <dsp:spPr>
        <a:xfrm>
          <a:off x="51" y="705300"/>
          <a:ext cx="4913783" cy="32281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i="1" kern="1200" dirty="0"/>
            <a:t>Over-segmentation: </a:t>
          </a:r>
          <a:r>
            <a:rPr lang="en-US" sz="2100" kern="1200" dirty="0"/>
            <a:t>Predicted tumor masks often exceed actual tumor boundaries.</a:t>
          </a:r>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i="1" kern="1200" dirty="0"/>
            <a:t>Boundary inaccuracies: </a:t>
          </a:r>
          <a:r>
            <a:rPr lang="en-US" sz="2100" kern="1200" dirty="0"/>
            <a:t>Limited precision along irregular edges.</a:t>
          </a:r>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i="1" kern="1200" dirty="0"/>
            <a:t>Low Positive Predictive Value (PPV): </a:t>
          </a:r>
          <a:r>
            <a:rPr lang="en-US" sz="2100" kern="1200" dirty="0"/>
            <a:t>Only 8% of predicted tumor pixels were accurate.</a:t>
          </a:r>
        </a:p>
      </dsp:txBody>
      <dsp:txXfrm>
        <a:off x="51" y="705300"/>
        <a:ext cx="4913783" cy="3228120"/>
      </dsp:txXfrm>
    </dsp:sp>
    <dsp:sp modelId="{B092F76F-DACB-CB40-9D9C-1EA09C1A0FA1}">
      <dsp:nvSpPr>
        <dsp:cNvPr id="0" name=""/>
        <dsp:cNvSpPr/>
      </dsp:nvSpPr>
      <dsp:spPr>
        <a:xfrm>
          <a:off x="5601764" y="15455"/>
          <a:ext cx="4913783" cy="689844"/>
        </a:xfrm>
        <a:prstGeom prst="rect">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defRPr b="1"/>
          </a:pPr>
          <a:r>
            <a:rPr lang="en-US" sz="3200" b="1" kern="1200" dirty="0"/>
            <a:t>Insights</a:t>
          </a:r>
          <a:r>
            <a:rPr lang="en-US" sz="3200" kern="1200" dirty="0"/>
            <a:t>:</a:t>
          </a:r>
        </a:p>
      </dsp:txBody>
      <dsp:txXfrm>
        <a:off x="5601764" y="15455"/>
        <a:ext cx="4913783" cy="689844"/>
      </dsp:txXfrm>
    </dsp:sp>
    <dsp:sp modelId="{A2F8D026-09CA-CC4A-A73C-D9826F16BAA2}">
      <dsp:nvSpPr>
        <dsp:cNvPr id="0" name=""/>
        <dsp:cNvSpPr/>
      </dsp:nvSpPr>
      <dsp:spPr>
        <a:xfrm>
          <a:off x="5601764" y="705300"/>
          <a:ext cx="4913783" cy="3228120"/>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ts val="600"/>
            </a:spcAft>
            <a:buChar char="•"/>
          </a:pPr>
          <a:r>
            <a:rPr lang="en-US" sz="2100" kern="1200" dirty="0"/>
            <a:t>Histogram matching showed limited improvement in results.</a:t>
          </a:r>
        </a:p>
        <a:p>
          <a:pPr marL="228600" lvl="1" indent="-228600" algn="l" defTabSz="933450">
            <a:lnSpc>
              <a:spcPct val="90000"/>
            </a:lnSpc>
            <a:spcBef>
              <a:spcPct val="0"/>
            </a:spcBef>
            <a:spcAft>
              <a:spcPts val="600"/>
            </a:spcAft>
            <a:buChar char="•"/>
          </a:pPr>
          <a:endParaRPr lang="en-US" sz="2100" kern="1200" dirty="0"/>
        </a:p>
        <a:p>
          <a:pPr marL="228600" lvl="1" indent="-228600" algn="l" defTabSz="933450">
            <a:lnSpc>
              <a:spcPct val="90000"/>
            </a:lnSpc>
            <a:spcBef>
              <a:spcPct val="0"/>
            </a:spcBef>
            <a:spcAft>
              <a:spcPts val="600"/>
            </a:spcAft>
            <a:buChar char="•"/>
          </a:pPr>
          <a:r>
            <a:rPr lang="en-US" sz="2100" kern="1200" dirty="0"/>
            <a:t>Reliance on static parameters may reduce adaptability.</a:t>
          </a:r>
        </a:p>
      </dsp:txBody>
      <dsp:txXfrm>
        <a:off x="5601764" y="705300"/>
        <a:ext cx="4913783" cy="3228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34366-3CB3-6E46-B7AE-E3E603642CE0}">
      <dsp:nvSpPr>
        <dsp:cNvPr id="0" name=""/>
        <dsp:cNvSpPr/>
      </dsp:nvSpPr>
      <dsp:spPr>
        <a:xfrm>
          <a:off x="0" y="469466"/>
          <a:ext cx="6713552" cy="10143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21046" tIns="291592" rIns="52104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BAT+FCM improves segmentation accuracy compared to FCM alone.</a:t>
          </a:r>
        </a:p>
        <a:p>
          <a:pPr marL="114300" lvl="1" indent="-114300" algn="l" defTabSz="622300">
            <a:lnSpc>
              <a:spcPct val="90000"/>
            </a:lnSpc>
            <a:spcBef>
              <a:spcPct val="0"/>
            </a:spcBef>
            <a:spcAft>
              <a:spcPct val="15000"/>
            </a:spcAft>
            <a:buChar char="•"/>
          </a:pPr>
          <a:r>
            <a:rPr lang="en-US" sz="1400" kern="1200"/>
            <a:t>Enhances cluster initialization and reduces noise-related artifacts.</a:t>
          </a:r>
        </a:p>
        <a:p>
          <a:pPr marL="114300" lvl="1" indent="-114300" algn="l" defTabSz="622300">
            <a:lnSpc>
              <a:spcPct val="90000"/>
            </a:lnSpc>
            <a:spcBef>
              <a:spcPct val="0"/>
            </a:spcBef>
            <a:spcAft>
              <a:spcPct val="15000"/>
            </a:spcAft>
            <a:buChar char="•"/>
          </a:pPr>
          <a:r>
            <a:rPr lang="en-US" sz="1400" kern="1200"/>
            <a:t>Over-segmentation with poor PPV.</a:t>
          </a:r>
        </a:p>
      </dsp:txBody>
      <dsp:txXfrm>
        <a:off x="0" y="469466"/>
        <a:ext cx="6713552" cy="1014300"/>
      </dsp:txXfrm>
    </dsp:sp>
    <dsp:sp modelId="{33DB6842-451D-6D4F-8039-BEBA9DE74759}">
      <dsp:nvSpPr>
        <dsp:cNvPr id="0" name=""/>
        <dsp:cNvSpPr/>
      </dsp:nvSpPr>
      <dsp:spPr>
        <a:xfrm>
          <a:off x="335677" y="262826"/>
          <a:ext cx="4699486"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629" tIns="0" rIns="177629" bIns="0" numCol="1" spcCol="1270" anchor="ctr" anchorCtr="0">
          <a:noAutofit/>
        </a:bodyPr>
        <a:lstStyle/>
        <a:p>
          <a:pPr marL="0" lvl="0" indent="0" algn="l" defTabSz="622300">
            <a:lnSpc>
              <a:spcPct val="90000"/>
            </a:lnSpc>
            <a:spcBef>
              <a:spcPct val="0"/>
            </a:spcBef>
            <a:spcAft>
              <a:spcPct val="35000"/>
            </a:spcAft>
            <a:buNone/>
          </a:pPr>
          <a:r>
            <a:rPr lang="en-US" sz="1400" b="1" kern="1200"/>
            <a:t>Key Findings</a:t>
          </a:r>
          <a:r>
            <a:rPr lang="en-US" sz="1400" kern="1200"/>
            <a:t>:</a:t>
          </a:r>
        </a:p>
      </dsp:txBody>
      <dsp:txXfrm>
        <a:off x="355852" y="283001"/>
        <a:ext cx="4659136" cy="372929"/>
      </dsp:txXfrm>
    </dsp:sp>
    <dsp:sp modelId="{A049485B-E383-5F41-804B-AA77165143A1}">
      <dsp:nvSpPr>
        <dsp:cNvPr id="0" name=""/>
        <dsp:cNvSpPr/>
      </dsp:nvSpPr>
      <dsp:spPr>
        <a:xfrm>
          <a:off x="0" y="1766006"/>
          <a:ext cx="6713552" cy="793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21046" tIns="291592" rIns="52104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Supports better treatment planning by improving tumor localization.</a:t>
          </a:r>
        </a:p>
        <a:p>
          <a:pPr marL="114300" lvl="1" indent="-114300" algn="l" defTabSz="622300">
            <a:lnSpc>
              <a:spcPct val="90000"/>
            </a:lnSpc>
            <a:spcBef>
              <a:spcPct val="0"/>
            </a:spcBef>
            <a:spcAft>
              <a:spcPct val="15000"/>
            </a:spcAft>
            <a:buChar char="•"/>
          </a:pPr>
          <a:r>
            <a:rPr lang="en-US" sz="1400" kern="1200"/>
            <a:t>Can potentially streamline workflows for radiologists and surgeons.</a:t>
          </a:r>
        </a:p>
      </dsp:txBody>
      <dsp:txXfrm>
        <a:off x="0" y="1766006"/>
        <a:ext cx="6713552" cy="793800"/>
      </dsp:txXfrm>
    </dsp:sp>
    <dsp:sp modelId="{957ABA06-E462-474C-A1EA-97B8620A6273}">
      <dsp:nvSpPr>
        <dsp:cNvPr id="0" name=""/>
        <dsp:cNvSpPr/>
      </dsp:nvSpPr>
      <dsp:spPr>
        <a:xfrm>
          <a:off x="335677" y="1559366"/>
          <a:ext cx="4699486"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629" tIns="0" rIns="177629" bIns="0" numCol="1" spcCol="1270" anchor="ctr" anchorCtr="0">
          <a:noAutofit/>
        </a:bodyPr>
        <a:lstStyle/>
        <a:p>
          <a:pPr marL="0" lvl="0" indent="0" algn="l" defTabSz="622300">
            <a:lnSpc>
              <a:spcPct val="90000"/>
            </a:lnSpc>
            <a:spcBef>
              <a:spcPct val="0"/>
            </a:spcBef>
            <a:spcAft>
              <a:spcPct val="35000"/>
            </a:spcAft>
            <a:buNone/>
          </a:pPr>
          <a:r>
            <a:rPr lang="en-US" sz="1400" b="1" kern="1200"/>
            <a:t>Implications for Clinical Practice</a:t>
          </a:r>
          <a:r>
            <a:rPr lang="en-US" sz="1400" kern="1200"/>
            <a:t>:</a:t>
          </a:r>
        </a:p>
      </dsp:txBody>
      <dsp:txXfrm>
        <a:off x="355852" y="1579541"/>
        <a:ext cx="4659136" cy="372929"/>
      </dsp:txXfrm>
    </dsp:sp>
    <dsp:sp modelId="{AB36018F-F536-BD42-834B-D65DB2AFB17A}">
      <dsp:nvSpPr>
        <dsp:cNvPr id="0" name=""/>
        <dsp:cNvSpPr/>
      </dsp:nvSpPr>
      <dsp:spPr>
        <a:xfrm>
          <a:off x="0" y="2842046"/>
          <a:ext cx="6713552" cy="10143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21046" tIns="291592" rIns="52104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Adaptive parameter tuning.</a:t>
          </a:r>
        </a:p>
        <a:p>
          <a:pPr marL="114300" lvl="1" indent="-114300" algn="l" defTabSz="622300">
            <a:lnSpc>
              <a:spcPct val="90000"/>
            </a:lnSpc>
            <a:spcBef>
              <a:spcPct val="0"/>
            </a:spcBef>
            <a:spcAft>
              <a:spcPct val="15000"/>
            </a:spcAft>
            <a:buChar char="•"/>
          </a:pPr>
          <a:r>
            <a:rPr lang="en-US" sz="1400" kern="1200"/>
            <a:t>Larger datasets for validation.</a:t>
          </a:r>
        </a:p>
        <a:p>
          <a:pPr marL="114300" lvl="1" indent="-114300" algn="l" defTabSz="622300">
            <a:lnSpc>
              <a:spcPct val="90000"/>
            </a:lnSpc>
            <a:spcBef>
              <a:spcPct val="0"/>
            </a:spcBef>
            <a:spcAft>
              <a:spcPct val="15000"/>
            </a:spcAft>
            <a:buChar char="•"/>
          </a:pPr>
          <a:r>
            <a:rPr lang="en-US" sz="1400" kern="1200" dirty="0"/>
            <a:t>Explore deep learning models to further enhance performance.</a:t>
          </a:r>
        </a:p>
      </dsp:txBody>
      <dsp:txXfrm>
        <a:off x="0" y="2842046"/>
        <a:ext cx="6713552" cy="1014300"/>
      </dsp:txXfrm>
    </dsp:sp>
    <dsp:sp modelId="{B55FEDCE-6F85-6848-BD87-E5E4B585455C}">
      <dsp:nvSpPr>
        <dsp:cNvPr id="0" name=""/>
        <dsp:cNvSpPr/>
      </dsp:nvSpPr>
      <dsp:spPr>
        <a:xfrm>
          <a:off x="335677" y="2635406"/>
          <a:ext cx="4699486"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629" tIns="0" rIns="177629" bIns="0" numCol="1" spcCol="1270" anchor="ctr" anchorCtr="0">
          <a:noAutofit/>
        </a:bodyPr>
        <a:lstStyle/>
        <a:p>
          <a:pPr marL="0" lvl="0" indent="0" algn="l" defTabSz="622300">
            <a:lnSpc>
              <a:spcPct val="90000"/>
            </a:lnSpc>
            <a:spcBef>
              <a:spcPct val="0"/>
            </a:spcBef>
            <a:spcAft>
              <a:spcPct val="35000"/>
            </a:spcAft>
            <a:buNone/>
          </a:pPr>
          <a:r>
            <a:rPr lang="en-US" sz="1400" b="1" kern="1200"/>
            <a:t>Future Directions</a:t>
          </a:r>
          <a:r>
            <a:rPr lang="en-US" sz="1400" kern="1200"/>
            <a:t>:</a:t>
          </a:r>
        </a:p>
      </dsp:txBody>
      <dsp:txXfrm>
        <a:off x="355852" y="2655581"/>
        <a:ext cx="4659136" cy="3729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01:52:55.825"/>
    </inkml:context>
    <inkml:brush xml:id="br0">
      <inkml:brushProperty name="width" value="0.2" units="cm"/>
      <inkml:brushProperty name="height" value="0.2" units="cm"/>
      <inkml:brushProperty name="color" value="#F6630D"/>
    </inkml:brush>
  </inkml:definitions>
  <inkml:trace contextRef="#ctx0" brushRef="#br0">1860 1 24575,'-28'0'0,"-8"0"0,-4 0 0,-11 0 0,-3 0 0,-3 0 0,-8 0 0,4 0 0,-2 0 0,5 7 0,-5 10 0,-1 9 0,0 12 0,-5 9 0,4 9 0,-9 9-787,2 3 787,36-32 0,0-1 0,-33 38 0,5-2 0,2 0 0,4 0 0,5 0 0,1 3 0,5 5 0,5-1-3277,1 4 31,9-9 3246,1-6-62,0 2 62,0-2 0,-2 8 0,5 0 0,5-4 0,3 0 0,2 0 0,-1 4 0,4 8 0,1 7-377,4 5 377,4 1 0,2-2 0,3 0 0,1-7 0,0-11 427,0-6-427,0-4 3276,0 5-34,0 5-3242,0 2 0,0-1 0,0-5 93,0-1-93,0 1 585,0-1-585,4 0 0,5 6 0,4 0 0,1-1 0,-2-2 126,-1-12-126,0-6 0,3-2 0,1-5 0,0 1 0,-2-1 0,-1-7 0,0 2 0,0-4 0,3 0 0,0-1 0,0 1 0,1-1 0,-1 0 0,1 0 0,-2-5 0,1 3 0,0 1 0,-1-2 0,-1 1 0,1-3 0,-1 0 0,2 3 0,0-1 0,0-2 0,0-3 0,0 3 0,0 0 0,0 1 0,0-1 0,0 0 0,0 0 0,0 0 0,0 3 0,-2-6 0,0 2 0,0 0 0,1 1 0,1 3 0,3 2 0,1-1 0,0-2 0,0 2 0,-3-2 0,0-1 0,-1-1 0,3 0 0,2 1 0,-1-1 0,-1 3 0,-3-3 0,-2-3 0,0-2 0,-1-4 0,1 1 0,2 3 0,-1 0 0,1 0 0,0 1 0,-1 0 0,1 0 0,3-1 0,1 5 0,0 1 0,-1-1 0,-3-1 0,0-4 0,-2-3 0,-1-1 0,1 3 0,0 2 0,2 4 0,-1-1 0,1-3 0,0 0 0,-1 0 0,1 0 0,0-1 0,0 1 0,0 0 0,-1 0 0,1-1 0,-1 0 0,0-1 0,0 0 0,-2 1 0,1 1 0,0 3 0,2 2 0,0 0 0,0-1 0,0-3 0,0 3 0,0 0 0,1 1 0,-1-1 0,0-3 0,0 2 0,-1 1 0,1 0 0,-2-2 0,2-3 0,1 3 0,2 3 0,0 0 0,-3-1 0,1-3 0,-1-1 0,-1-3 0,1-1 0,-1-1 0,4-2 0,0 2 0,1 1 0,2-4 0,-3 3 0,0-4 0,-2-5 0,-7-1 0,-1-6 0,-4-2 0,-5-3 0,-9-3 0,-10-4 0,-5-3 0,-17-8 0,2-4 0,-6-3 0,-2-1 0,6 4 0,-5 0 0,3 2 0,0-1 0,3-2 0,1 0 0,6-1 0,3 2 0,6 4 0,0-1 0,4 2 0,3 0 0,0 1 0,2 1 0,-2-2 0,0 0 0,0-4 0,0 0 0,3-1 0,1 1 0,0 5 0,3 1 0,6 4 0,7 5 0,19 11 0,11 6 0,15 12 0,3-3 0,-4 2 0,-3 1 0,-4-3 0,-8-2 0,1 0 0,-3-2 0,1 3 0,3-1 0,-3-2 0,-3 2 0,0-3 0,-2 3 0,2 0 0,-1-3 0,-1 2 0,0-2 0,-2-1 0,2-1 0,-4-3 0,-4-3 0,-2-3 0,-3-2 0,-1-3 0,1 0 0,1-2 0,1-1 0,-2 1 0,0-1 0,2 2 0,4 2 0,2 2 0,4 1 0,-2 0 0,2 0 0,-2-3 0,-4-1 0,-1 0 0,-7-2 0,-4-4 0,-3-4 0,-3-5 0,0-1 0,0-3 0,0-1 0,0-4 0,-3-7 0,0-3 0,-4-7 0,-1-4 0,0-2 0,-3 0 0,2 0 0,-2 0 0,0-1 0,1 0 0,-1 1 0,-1 1 0,0 3 0,-4-2 0,4 0 0,3 6 0,0-2 0,1 5 0,-2 2 0,2 0 0,3 4 0,-2 1 0,2 3 0,1 1 0,0 1 0,4 2 0,-1 1 0,1 1 0,0 3 0,0 1 0,0 6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5EAAA-3AEB-2846-A342-A0AC4DC258DA}"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6A748-7941-C449-9A51-688C07DEB4D7}" type="slidenum">
              <a:rPr lang="en-US" smtClean="0"/>
              <a:t>‹#›</a:t>
            </a:fld>
            <a:endParaRPr lang="en-US"/>
          </a:p>
        </p:txBody>
      </p:sp>
    </p:spTree>
    <p:extLst>
      <p:ext uri="{BB962C8B-B14F-4D97-AF65-F5344CB8AC3E}">
        <p14:creationId xmlns:p14="http://schemas.microsoft.com/office/powerpoint/2010/main" val="313432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1</a:t>
            </a:fld>
            <a:endParaRPr lang="en-US"/>
          </a:p>
        </p:txBody>
      </p:sp>
    </p:spTree>
    <p:extLst>
      <p:ext uri="{BB962C8B-B14F-4D97-AF65-F5344CB8AC3E}">
        <p14:creationId xmlns:p14="http://schemas.microsoft.com/office/powerpoint/2010/main" val="1015907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13</a:t>
            </a:fld>
            <a:endParaRPr lang="en-US"/>
          </a:p>
        </p:txBody>
      </p:sp>
    </p:spTree>
    <p:extLst>
      <p:ext uri="{BB962C8B-B14F-4D97-AF65-F5344CB8AC3E}">
        <p14:creationId xmlns:p14="http://schemas.microsoft.com/office/powerpoint/2010/main" val="26442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3</a:t>
            </a:fld>
            <a:endParaRPr lang="en-US"/>
          </a:p>
        </p:txBody>
      </p:sp>
    </p:spTree>
    <p:extLst>
      <p:ext uri="{BB962C8B-B14F-4D97-AF65-F5344CB8AC3E}">
        <p14:creationId xmlns:p14="http://schemas.microsoft.com/office/powerpoint/2010/main" val="1947320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papers have tried to improve the Fuzzy C- Mean algorithm using metaheuristic approaches inspired by nature, for example one is related to fireflies, the fireflies representing the optimal solution or like in this paper bat behaviors.</a:t>
            </a:r>
          </a:p>
          <a:p>
            <a:r>
              <a:rPr lang="en-US" dirty="0"/>
              <a:t>At the core of these papers, is a cost function which measures the convergence to the optimal solution.</a:t>
            </a:r>
          </a:p>
          <a:p>
            <a:r>
              <a:rPr lang="en-US" dirty="0"/>
              <a:t>This paper defined a cost function which is based on different cluster metrics  looking for compact clusters with minimum overlaps. </a:t>
            </a:r>
          </a:p>
        </p:txBody>
      </p:sp>
      <p:sp>
        <p:nvSpPr>
          <p:cNvPr id="4" name="Slide Number Placeholder 3"/>
          <p:cNvSpPr>
            <a:spLocks noGrp="1"/>
          </p:cNvSpPr>
          <p:nvPr>
            <p:ph type="sldNum" sz="quarter" idx="5"/>
          </p:nvPr>
        </p:nvSpPr>
        <p:spPr/>
        <p:txBody>
          <a:bodyPr/>
          <a:lstStyle/>
          <a:p>
            <a:fld id="{3D06A748-7941-C449-9A51-688C07DEB4D7}" type="slidenum">
              <a:rPr lang="en-US" smtClean="0"/>
              <a:t>4</a:t>
            </a:fld>
            <a:endParaRPr lang="en-US"/>
          </a:p>
        </p:txBody>
      </p:sp>
    </p:spTree>
    <p:extLst>
      <p:ext uri="{BB962C8B-B14F-4D97-AF65-F5344CB8AC3E}">
        <p14:creationId xmlns:p14="http://schemas.microsoft.com/office/powerpoint/2010/main" val="171818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5</a:t>
            </a:fld>
            <a:endParaRPr lang="en-US"/>
          </a:p>
        </p:txBody>
      </p:sp>
    </p:spTree>
    <p:extLst>
      <p:ext uri="{BB962C8B-B14F-4D97-AF65-F5344CB8AC3E}">
        <p14:creationId xmlns:p14="http://schemas.microsoft.com/office/powerpoint/2010/main" val="143227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6</a:t>
            </a:fld>
            <a:endParaRPr lang="en-US"/>
          </a:p>
        </p:txBody>
      </p:sp>
    </p:spTree>
    <p:extLst>
      <p:ext uri="{BB962C8B-B14F-4D97-AF65-F5344CB8AC3E}">
        <p14:creationId xmlns:p14="http://schemas.microsoft.com/office/powerpoint/2010/main" val="315492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Fuzzy c-mean algorithm is an unsupervised clustering algorithm, it consists in finding clusters defined in term of membership coefficients, the us and the cluster centers, the vs in this slide.</a:t>
            </a:r>
          </a:p>
          <a:p>
            <a:r>
              <a:rPr lang="en-US" dirty="0"/>
              <a:t>If we try to reduce a cost function which is proportional to the memberships and a dissimilarity measure between data points for example a distance between points, we obtain analytically for solution equation 3 and 4.</a:t>
            </a:r>
          </a:p>
          <a:p>
            <a:r>
              <a:rPr lang="en-US" dirty="0"/>
              <a:t>This is an iterative process once we update the membership coefficients, we must update the centroids and since we have new cluster centers, we recompute the membership coefficients and this iterative process continues until the difference (or change) between successive iterations falls below a specified threshold, indicating that the solution is sufficiently close to stability or optimality.</a:t>
            </a:r>
          </a:p>
        </p:txBody>
      </p:sp>
      <p:sp>
        <p:nvSpPr>
          <p:cNvPr id="4" name="Slide Number Placeholder 3"/>
          <p:cNvSpPr>
            <a:spLocks noGrp="1"/>
          </p:cNvSpPr>
          <p:nvPr>
            <p:ph type="sldNum" sz="quarter" idx="5"/>
          </p:nvPr>
        </p:nvSpPr>
        <p:spPr/>
        <p:txBody>
          <a:bodyPr/>
          <a:lstStyle/>
          <a:p>
            <a:fld id="{3D06A748-7941-C449-9A51-688C07DEB4D7}" type="slidenum">
              <a:rPr lang="en-US" smtClean="0"/>
              <a:t>7</a:t>
            </a:fld>
            <a:endParaRPr lang="en-US"/>
          </a:p>
        </p:txBody>
      </p:sp>
    </p:spTree>
    <p:extLst>
      <p:ext uri="{BB962C8B-B14F-4D97-AF65-F5344CB8AC3E}">
        <p14:creationId xmlns:p14="http://schemas.microsoft.com/office/powerpoint/2010/main" val="491945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EF0FF"/>
              </a:solidFill>
              <a:effectLst/>
              <a:latin typeface="Google Sans"/>
            </a:endParaRPr>
          </a:p>
          <a:p>
            <a:r>
              <a:rPr lang="en-US" b="0" i="0" dirty="0">
                <a:solidFill>
                  <a:srgbClr val="242424"/>
                </a:solidFill>
                <a:effectLst/>
                <a:latin typeface="source-serif-pro"/>
              </a:rPr>
              <a:t>Bats fly randomly initially trying to echo locate a prey, the optimal solution, it has different parameters which we will go through.</a:t>
            </a:r>
          </a:p>
          <a:p>
            <a:r>
              <a:rPr lang="en-US" b="0" i="0" dirty="0">
                <a:solidFill>
                  <a:srgbClr val="242424"/>
                </a:solidFill>
                <a:effectLst/>
                <a:latin typeface="source-serif-pro"/>
              </a:rPr>
              <a:t>Bat Algorithm starts by initializing a population of bats where the position of the bat </a:t>
            </a:r>
            <a:r>
              <a:rPr lang="en-US" b="0" i="1" dirty="0" err="1">
                <a:solidFill>
                  <a:srgbClr val="242424"/>
                </a:solidFill>
                <a:effectLst/>
                <a:latin typeface="source-serif-pro"/>
              </a:rPr>
              <a:t>i</a:t>
            </a:r>
            <a:r>
              <a:rPr lang="en-US" b="0" i="1" dirty="0">
                <a:solidFill>
                  <a:srgbClr val="242424"/>
                </a:solidFill>
                <a:effectLst/>
                <a:latin typeface="source-serif-pro"/>
              </a:rPr>
              <a:t> is </a:t>
            </a:r>
            <a:r>
              <a:rPr lang="en-US" b="0" i="0" dirty="0">
                <a:solidFill>
                  <a:srgbClr val="242424"/>
                </a:solidFill>
                <a:effectLst/>
                <a:latin typeface="source-serif-pro"/>
              </a:rPr>
              <a:t>denoted by x</a:t>
            </a:r>
            <a:r>
              <a:rPr lang="en-US" b="0" i="1" dirty="0">
                <a:solidFill>
                  <a:srgbClr val="242424"/>
                </a:solidFill>
                <a:effectLst/>
                <a:latin typeface="source-serif-pro"/>
              </a:rPr>
              <a:t>i </a:t>
            </a:r>
            <a:r>
              <a:rPr lang="en-US" b="0" i="0" dirty="0">
                <a:solidFill>
                  <a:srgbClr val="242424"/>
                </a:solidFill>
                <a:effectLst/>
                <a:latin typeface="source-serif-pro"/>
              </a:rPr>
              <a:t>and its velocity denoted by vi at time </a:t>
            </a:r>
            <a:r>
              <a:rPr lang="en-US" b="0" i="1" dirty="0">
                <a:solidFill>
                  <a:srgbClr val="242424"/>
                </a:solidFill>
                <a:effectLst/>
                <a:latin typeface="source-serif-pro"/>
              </a:rPr>
              <a:t>t</a:t>
            </a:r>
            <a:r>
              <a:rPr lang="en-US" b="0" i="0" dirty="0">
                <a:solidFill>
                  <a:srgbClr val="242424"/>
                </a:solidFill>
                <a:effectLst/>
                <a:latin typeface="source-serif-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242424"/>
                </a:solidFill>
                <a:effectLst/>
                <a:latin typeface="source-serif-pro"/>
              </a:rPr>
              <a:t>fi</a:t>
            </a:r>
            <a:r>
              <a:rPr lang="en-US" b="0" i="0" dirty="0">
                <a:solidFill>
                  <a:srgbClr val="242424"/>
                </a:solidFill>
                <a:effectLst/>
                <a:latin typeface="source-serif-pro"/>
              </a:rPr>
              <a:t> represents the pulse frequency emitted by bat </a:t>
            </a:r>
            <a:r>
              <a:rPr lang="en-US" b="0" i="1" dirty="0" err="1">
                <a:solidFill>
                  <a:srgbClr val="242424"/>
                </a:solidFill>
                <a:effectLst/>
                <a:latin typeface="source-serif-pro"/>
              </a:rPr>
              <a:t>i</a:t>
            </a:r>
            <a:r>
              <a:rPr lang="en-US" b="0" i="1" dirty="0">
                <a:solidFill>
                  <a:srgbClr val="242424"/>
                </a:solidFill>
                <a:effectLst/>
                <a:latin typeface="source-serif-pro"/>
              </a:rPr>
              <a:t> </a:t>
            </a:r>
            <a:r>
              <a:rPr lang="en-US" b="0" i="0" dirty="0">
                <a:solidFill>
                  <a:srgbClr val="242424"/>
                </a:solidFill>
                <a:effectLst/>
                <a:latin typeface="source-serif-pro"/>
              </a:rPr>
              <a:t>at the current moment, </a:t>
            </a:r>
            <a:r>
              <a:rPr lang="en-US" b="0" i="0" dirty="0" err="1">
                <a:solidFill>
                  <a:srgbClr val="242424"/>
                </a:solidFill>
                <a:effectLst/>
                <a:latin typeface="source-serif-pro"/>
              </a:rPr>
              <a:t>fmin</a:t>
            </a:r>
            <a:r>
              <a:rPr lang="en-US" b="0" i="0" dirty="0">
                <a:solidFill>
                  <a:srgbClr val="242424"/>
                </a:solidFill>
                <a:effectLst/>
                <a:latin typeface="source-serif-pro"/>
              </a:rPr>
              <a:t> and fmax represent the minimum and maximum values of pulse frequency.</a:t>
            </a:r>
            <a:endParaRPr lang="en-US" b="0" i="0" dirty="0">
              <a:solidFill>
                <a:srgbClr val="EEF0FF"/>
              </a:solidFill>
              <a:effectLst/>
              <a:latin typeface="Google Sans"/>
            </a:endParaRPr>
          </a:p>
          <a:p>
            <a:r>
              <a:rPr lang="en-US" b="0" i="0" dirty="0">
                <a:solidFill>
                  <a:srgbClr val="242424"/>
                </a:solidFill>
                <a:effectLst/>
                <a:latin typeface="source-serif-pro"/>
              </a:rPr>
              <a:t>The new positions x</a:t>
            </a:r>
            <a:r>
              <a:rPr lang="en-US" b="0" i="1" dirty="0">
                <a:solidFill>
                  <a:srgbClr val="242424"/>
                </a:solidFill>
                <a:effectLst/>
                <a:latin typeface="source-serif-pro"/>
              </a:rPr>
              <a:t>i</a:t>
            </a:r>
            <a:r>
              <a:rPr lang="en-US" b="0" i="0" dirty="0">
                <a:solidFill>
                  <a:srgbClr val="242424"/>
                </a:solidFill>
                <a:effectLst/>
                <a:latin typeface="source-serif-pro"/>
              </a:rPr>
              <a:t> and new velocity v</a:t>
            </a:r>
            <a:r>
              <a:rPr lang="en-US" b="0" i="1" dirty="0">
                <a:solidFill>
                  <a:srgbClr val="242424"/>
                </a:solidFill>
                <a:effectLst/>
                <a:latin typeface="source-serif-pro"/>
              </a:rPr>
              <a:t>i </a:t>
            </a:r>
            <a:r>
              <a:rPr lang="en-US" b="0" i="0" dirty="0">
                <a:solidFill>
                  <a:srgbClr val="242424"/>
                </a:solidFill>
                <a:effectLst/>
                <a:latin typeface="source-serif-pro"/>
              </a:rPr>
              <a:t>at time step </a:t>
            </a:r>
            <a:r>
              <a:rPr lang="en-US" b="0" i="1" dirty="0">
                <a:solidFill>
                  <a:srgbClr val="242424"/>
                </a:solidFill>
                <a:effectLst/>
                <a:latin typeface="source-serif-pro"/>
              </a:rPr>
              <a:t>t+1</a:t>
            </a:r>
            <a:r>
              <a:rPr lang="en-US" b="0" i="0" dirty="0">
                <a:solidFill>
                  <a:srgbClr val="242424"/>
                </a:solidFill>
                <a:effectLst/>
                <a:latin typeface="source-serif-pro"/>
              </a:rPr>
              <a:t> are computed using the formula described in step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Bat algorithm balances between two main phases: </a:t>
            </a:r>
            <a:r>
              <a:rPr lang="en-US" b="1" dirty="0"/>
              <a:t>exploration</a:t>
            </a:r>
            <a:r>
              <a:rPr lang="en-US" dirty="0"/>
              <a:t> and </a:t>
            </a:r>
            <a:r>
              <a:rPr lang="en-US" b="1" dirty="0"/>
              <a:t>exploitation</a:t>
            </a:r>
            <a:r>
              <a:rPr lang="en-US" dirty="0"/>
              <a:t>. </a:t>
            </a:r>
          </a:p>
          <a:p>
            <a:r>
              <a:rPr lang="en-US" dirty="0"/>
              <a:t>In step 3,  the exploration, a </a:t>
            </a:r>
            <a:r>
              <a:rPr lang="en-US" b="1" dirty="0"/>
              <a:t>random number (</a:t>
            </a:r>
            <a:r>
              <a:rPr lang="el-GR" b="1" dirty="0"/>
              <a:t>ϵ)</a:t>
            </a:r>
            <a:r>
              <a:rPr lang="el-GR" dirty="0"/>
              <a:t> </a:t>
            </a:r>
            <a:r>
              <a:rPr lang="en-US" dirty="0"/>
              <a:t>is added to the solution, and its range [−1,1] allows the solution to explore both nearby and far-off areas.</a:t>
            </a:r>
          </a:p>
          <a:p>
            <a:r>
              <a:rPr lang="en-US" dirty="0"/>
              <a:t>The use of </a:t>
            </a:r>
            <a:r>
              <a:rPr lang="en-US" b="1" dirty="0"/>
              <a:t>pulse rate (</a:t>
            </a:r>
            <a:r>
              <a:rPr lang="en-US" b="1" dirty="0" err="1"/>
              <a:t>ri</a:t>
            </a:r>
            <a:r>
              <a:rPr lang="en-US" b="1" dirty="0"/>
              <a:t>​)</a:t>
            </a:r>
            <a:r>
              <a:rPr lang="en-US" dirty="0"/>
              <a:t> as a condition implies that lower pulse rates lead to new solution to explore, mimicking bats searching in a broader area with less frequent echoes.</a:t>
            </a:r>
          </a:p>
          <a:p>
            <a:r>
              <a:rPr lang="en-US" dirty="0"/>
              <a:t>The inclusion of </a:t>
            </a:r>
            <a:r>
              <a:rPr lang="en-US" b="1" dirty="0"/>
              <a:t>average loudness (At)</a:t>
            </a:r>
            <a:r>
              <a:rPr lang="en-US" dirty="0"/>
              <a:t> encourages diverse exploration early in the process when loudness is high.</a:t>
            </a:r>
            <a:endParaRPr lang="en-US"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3D06A748-7941-C449-9A51-688C07DEB4D7}" type="slidenum">
              <a:rPr lang="en-US" smtClean="0"/>
              <a:t>8</a:t>
            </a:fld>
            <a:endParaRPr lang="en-US"/>
          </a:p>
        </p:txBody>
      </p:sp>
    </p:spTree>
    <p:extLst>
      <p:ext uri="{BB962C8B-B14F-4D97-AF65-F5344CB8AC3E}">
        <p14:creationId xmlns:p14="http://schemas.microsoft.com/office/powerpoint/2010/main" val="2066514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42424"/>
              </a:solidFill>
              <a:effectLst/>
              <a:latin typeface="source-serif-pro"/>
            </a:endParaRPr>
          </a:p>
          <a:p>
            <a:r>
              <a:rPr lang="en-US" b="0" i="0" dirty="0">
                <a:solidFill>
                  <a:srgbClr val="242424"/>
                </a:solidFill>
                <a:effectLst/>
                <a:latin typeface="source-serif-pro"/>
              </a:rPr>
              <a:t>This is the exploitation phase, and its purpose is to refine </a:t>
            </a:r>
            <a:r>
              <a:rPr lang="en-US" dirty="0"/>
              <a:t>the search around promising regions of the solution space and focus on finding the optimal solution. Two points to mention:</a:t>
            </a:r>
          </a:p>
          <a:p>
            <a:r>
              <a:rPr lang="en-US" dirty="0"/>
              <a:t>1. Loudness (At) decreases as iterations progress, reducing the magnitude of random variations and allowing more fine-tuned adjustments to solutions. </a:t>
            </a:r>
          </a:p>
          <a:p>
            <a:r>
              <a:rPr lang="en-US" dirty="0"/>
              <a:t>2. Pulse rate (</a:t>
            </a:r>
            <a:r>
              <a:rPr lang="en-US" dirty="0" err="1"/>
              <a:t>ri</a:t>
            </a:r>
            <a:r>
              <a:rPr lang="en-US" dirty="0"/>
              <a:t>) increases, meaning bats focus more on the best-known solutions rather than exploring far-off areas.</a:t>
            </a:r>
          </a:p>
          <a:p>
            <a:r>
              <a:rPr lang="en-US" b="0" i="0" dirty="0">
                <a:solidFill>
                  <a:srgbClr val="242424"/>
                </a:solidFill>
                <a:effectLst/>
                <a:latin typeface="source-serif-pro"/>
              </a:rPr>
              <a:t>As you can see using limits to infinity, In the beginning, the loudness is strong, and pulsing rate is small. Once the bat has got its prey, the loudness decreases while pulse rate increases.</a:t>
            </a:r>
          </a:p>
          <a:p>
            <a:br>
              <a:rPr lang="en-US" dirty="0"/>
            </a:br>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9</a:t>
            </a:fld>
            <a:endParaRPr lang="en-US"/>
          </a:p>
        </p:txBody>
      </p:sp>
    </p:spTree>
    <p:extLst>
      <p:ext uri="{BB962C8B-B14F-4D97-AF65-F5344CB8AC3E}">
        <p14:creationId xmlns:p14="http://schemas.microsoft.com/office/powerpoint/2010/main" val="2979718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 is where we put the two algorithms together: the bat algorithm to find the optimal center clusters and the FCM algorithm.</a:t>
            </a:r>
          </a:p>
          <a:p>
            <a:r>
              <a:rPr lang="en-US" dirty="0"/>
              <a:t>We made several improvements to MFBAFCM for faster convergence to an optimal solution:</a:t>
            </a:r>
          </a:p>
          <a:p>
            <a:pPr marL="171450" indent="-171450">
              <a:buFontTx/>
              <a:buChar char="-"/>
            </a:pPr>
            <a:r>
              <a:rPr lang="en-US" dirty="0"/>
              <a:t>We implemented our own customized Fuzzy  C –means algorithm to test different cost function and plug the same cost function as the one used by the BAT algorithm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also enhanced the cost function by incorporating weighted cluster indices.</a:t>
            </a:r>
          </a:p>
          <a:p>
            <a:pPr marL="171450" indent="-171450">
              <a:buFontTx/>
              <a:buChar char="-"/>
            </a:pPr>
            <a:r>
              <a:rPr lang="en-US" dirty="0"/>
              <a:t>We made a variety of improvements to the Bat algorithm itself like detecting bats which do not move and give them a notch to point to another direction</a:t>
            </a:r>
          </a:p>
          <a:p>
            <a:pPr marL="0" indent="0">
              <a:buFontTx/>
              <a:buNone/>
            </a:pPr>
            <a:r>
              <a:rPr lang="en-US" dirty="0"/>
              <a:t>The code manages stagnation in two stages:</a:t>
            </a:r>
          </a:p>
          <a:p>
            <a:pPr marL="228600" indent="-228600">
              <a:buFontTx/>
              <a:buAutoNum type="arabicPeriod"/>
            </a:pPr>
            <a:r>
              <a:rPr lang="en-US" dirty="0"/>
              <a:t>Small random changes around the best solution to escape local optima.</a:t>
            </a:r>
          </a:p>
          <a:p>
            <a:pPr marL="228600" indent="-228600">
              <a:buFontTx/>
              <a:buAutoNum type="arabicPeriod"/>
            </a:pPr>
            <a:r>
              <a:rPr lang="en-US" b="1" dirty="0"/>
              <a:t>Global Restart</a:t>
            </a:r>
            <a:r>
              <a:rPr lang="en-US" dirty="0"/>
              <a:t>: Complete reinitialization of solutions to resume the search when stagnation persists.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06A748-7941-C449-9A51-688C07DEB4D7}" type="slidenum">
              <a:rPr lang="en-US" smtClean="0"/>
              <a:t>10</a:t>
            </a:fld>
            <a:endParaRPr lang="en-US"/>
          </a:p>
        </p:txBody>
      </p:sp>
    </p:spTree>
    <p:extLst>
      <p:ext uri="{BB962C8B-B14F-4D97-AF65-F5344CB8AC3E}">
        <p14:creationId xmlns:p14="http://schemas.microsoft.com/office/powerpoint/2010/main" val="368168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F76005-D07B-F645-9338-0B2D427812FE}" type="datetimeFigureOut">
              <a:rPr lang="en-US" smtClean="0"/>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115097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F76005-D07B-F645-9338-0B2D427812FE}" type="datetimeFigureOut">
              <a:rPr lang="en-US" smtClean="0"/>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125742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F76005-D07B-F645-9338-0B2D427812FE}" type="datetimeFigureOut">
              <a:rPr lang="en-US" smtClean="0"/>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197206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F76005-D07B-F645-9338-0B2D427812FE}" type="datetimeFigureOut">
              <a:rPr lang="en-US" smtClean="0"/>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97236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F76005-D07B-F645-9338-0B2D427812FE}" type="datetimeFigureOut">
              <a:rPr lang="en-US" smtClean="0"/>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400968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F76005-D07B-F645-9338-0B2D427812FE}" type="datetimeFigureOut">
              <a:rPr lang="en-US" smtClean="0"/>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305850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F76005-D07B-F645-9338-0B2D427812FE}" type="datetimeFigureOut">
              <a:rPr lang="en-US" smtClean="0"/>
              <a:t>12/7/24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3153167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F76005-D07B-F645-9338-0B2D427812FE}" type="datetimeFigureOut">
              <a:rPr lang="en-US" smtClean="0"/>
              <a:t>12/7/24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423521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F76005-D07B-F645-9338-0B2D427812FE}" type="datetimeFigureOut">
              <a:rPr lang="en-US" smtClean="0"/>
              <a:t>12/7/24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13893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76005-D07B-F645-9338-0B2D427812FE}" type="datetimeFigureOut">
              <a:rPr lang="en-US" smtClean="0"/>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341656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76005-D07B-F645-9338-0B2D427812FE}" type="datetimeFigureOut">
              <a:rPr lang="en-US" smtClean="0"/>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6568E-8583-374A-8F76-5E42B42E63C2}" type="slidenum">
              <a:rPr lang="en-US" smtClean="0"/>
              <a:t>‹#›</a:t>
            </a:fld>
            <a:endParaRPr lang="en-US"/>
          </a:p>
        </p:txBody>
      </p:sp>
    </p:spTree>
    <p:extLst>
      <p:ext uri="{BB962C8B-B14F-4D97-AF65-F5344CB8AC3E}">
        <p14:creationId xmlns:p14="http://schemas.microsoft.com/office/powerpoint/2010/main" val="354310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76005-D07B-F645-9338-0B2D427812FE}" type="datetimeFigureOut">
              <a:rPr lang="en-US" smtClean="0"/>
              <a:t>12/7/24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568E-8583-374A-8F76-5E42B42E63C2}" type="slidenum">
              <a:rPr lang="en-US" smtClean="0"/>
              <a:t>‹#›</a:t>
            </a:fld>
            <a:endParaRPr lang="en-US"/>
          </a:p>
        </p:txBody>
      </p:sp>
    </p:spTree>
    <p:extLst>
      <p:ext uri="{BB962C8B-B14F-4D97-AF65-F5344CB8AC3E}">
        <p14:creationId xmlns:p14="http://schemas.microsoft.com/office/powerpoint/2010/main" val="35008518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8.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3D5FE8A-6DCE-1AEB-F3F9-784F9CFE516A}"/>
              </a:ext>
            </a:extLst>
          </p:cNvPr>
          <p:cNvSpPr txBox="1"/>
          <p:nvPr/>
        </p:nvSpPr>
        <p:spPr>
          <a:xfrm>
            <a:off x="0" y="-545694"/>
            <a:ext cx="12192000" cy="6540093"/>
          </a:xfrm>
          <a:prstGeom prst="rect">
            <a:avLst/>
          </a:prstGeom>
          <a:noFill/>
        </p:spPr>
        <p:txBody>
          <a:bodyPr wrap="square" rtlCol="0">
            <a:prstTxWarp prst="textWave2">
              <a:avLst/>
            </a:prstTxWarp>
            <a:spAutoFit/>
          </a:bodyPr>
          <a:lstStyle/>
          <a:p>
            <a:r>
              <a:rPr lang="en-US" dirty="0">
                <a:blipFill>
                  <a:blip r:embed="rId3"/>
                  <a:stretch>
                    <a:fillRect/>
                  </a:stretch>
                </a:blipFill>
              </a:rPr>
              <a:t>-----------</a:t>
            </a:r>
          </a:p>
        </p:txBody>
      </p:sp>
      <p:sp>
        <p:nvSpPr>
          <p:cNvPr id="19" name="Subtitle 18">
            <a:extLst>
              <a:ext uri="{FF2B5EF4-FFF2-40B4-BE49-F238E27FC236}">
                <a16:creationId xmlns:a16="http://schemas.microsoft.com/office/drawing/2014/main" id="{70FA3A5C-976F-6C5D-BC9D-69830762E651}"/>
              </a:ext>
            </a:extLst>
          </p:cNvPr>
          <p:cNvSpPr>
            <a:spLocks noGrp="1"/>
          </p:cNvSpPr>
          <p:nvPr>
            <p:ph type="subTitle" idx="1"/>
          </p:nvPr>
        </p:nvSpPr>
        <p:spPr>
          <a:xfrm>
            <a:off x="5719482" y="5104988"/>
            <a:ext cx="6790765" cy="1753012"/>
          </a:xfrm>
        </p:spPr>
        <p:txBody>
          <a:bodyPr>
            <a:normAutofit fontScale="55000" lnSpcReduction="20000"/>
          </a:bodyPr>
          <a:lstStyle/>
          <a:p>
            <a:pPr>
              <a:lnSpc>
                <a:spcPct val="120000"/>
              </a:lnSpc>
              <a:spcBef>
                <a:spcPts val="0"/>
              </a:spcBef>
            </a:pPr>
            <a:r>
              <a:rPr lang="en-US" sz="4200" b="1" dirty="0">
                <a:ln w="22225">
                  <a:noFill/>
                  <a:prstDash val="solid"/>
                </a:ln>
                <a:solidFill>
                  <a:srgbClr val="FF9300"/>
                </a:solidFill>
              </a:rPr>
              <a:t>Hybrid Clustering Technique for MRI Brain Segmentation to Identify Vestibular Schwannomas</a:t>
            </a:r>
          </a:p>
          <a:p>
            <a:pPr>
              <a:lnSpc>
                <a:spcPct val="120000"/>
              </a:lnSpc>
              <a:spcBef>
                <a:spcPts val="0"/>
              </a:spcBef>
            </a:pPr>
            <a:endParaRPr lang="en-US" dirty="0">
              <a:solidFill>
                <a:srgbClr val="FF9300"/>
              </a:solidFill>
              <a:effectLst/>
              <a:ea typeface="Times New Roman" panose="02020603050405020304" pitchFamily="18" charset="0"/>
            </a:endParaRPr>
          </a:p>
          <a:p>
            <a:pPr>
              <a:lnSpc>
                <a:spcPct val="120000"/>
              </a:lnSpc>
              <a:spcBef>
                <a:spcPts val="0"/>
              </a:spcBef>
            </a:pPr>
            <a:r>
              <a:rPr lang="en-US" sz="2300" b="1" dirty="0">
                <a:effectLst/>
                <a:ea typeface="Times New Roman" panose="02020603050405020304" pitchFamily="18" charset="0"/>
              </a:rPr>
              <a:t>Yves </a:t>
            </a:r>
            <a:r>
              <a:rPr lang="en-US" sz="2300" b="1" dirty="0" err="1">
                <a:effectLst/>
                <a:ea typeface="Times New Roman" panose="02020603050405020304" pitchFamily="18" charset="0"/>
              </a:rPr>
              <a:t>Greatti</a:t>
            </a:r>
            <a:r>
              <a:rPr lang="en-US" sz="2300" b="1" dirty="0">
                <a:effectLst/>
                <a:ea typeface="Times New Roman" panose="02020603050405020304" pitchFamily="18" charset="0"/>
              </a:rPr>
              <a:t> &amp; Heather Grimaudo</a:t>
            </a:r>
            <a:endParaRPr lang="en-US" sz="1800" dirty="0">
              <a:solidFill>
                <a:srgbClr val="FF9300"/>
              </a:solidFill>
              <a:effectLst/>
              <a:ea typeface="Times New Roman" panose="02020603050405020304" pitchFamily="18" charset="0"/>
            </a:endParaRPr>
          </a:p>
          <a:p>
            <a:pPr marL="0" marR="0">
              <a:lnSpc>
                <a:spcPct val="120000"/>
              </a:lnSpc>
              <a:spcBef>
                <a:spcPts val="0"/>
              </a:spcBef>
              <a:spcAft>
                <a:spcPts val="0"/>
              </a:spcAft>
            </a:pPr>
            <a:r>
              <a:rPr lang="en-US" sz="1800" b="1" i="1" dirty="0">
                <a:effectLst/>
                <a:ea typeface="Times New Roman" panose="02020603050405020304" pitchFamily="18" charset="0"/>
              </a:rPr>
              <a:t>EN.585.703.81.FA24 Applied Medical Image Processing</a:t>
            </a:r>
          </a:p>
        </p:txBody>
      </p:sp>
    </p:spTree>
    <p:extLst>
      <p:ext uri="{BB962C8B-B14F-4D97-AF65-F5344CB8AC3E}">
        <p14:creationId xmlns:p14="http://schemas.microsoft.com/office/powerpoint/2010/main" val="95523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8B151E-B4CB-5C1B-B620-3239F2C406D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6D70F6B-A94A-B1AC-C07C-E13978197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C8210C-0443-4164-BB05-37336C3F8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4910AAD-94BF-77DE-4AAD-337DC686F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B066AF-6E47-668D-B9BE-8AD27127F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D1B6CE4-56C5-6C3A-317F-736A0DC4A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220237-671D-6015-94CB-D36E1801A7A3}"/>
              </a:ext>
            </a:extLst>
          </p:cNvPr>
          <p:cNvSpPr>
            <a:spLocks noGrp="1"/>
          </p:cNvSpPr>
          <p:nvPr>
            <p:ph type="title"/>
          </p:nvPr>
        </p:nvSpPr>
        <p:spPr>
          <a:xfrm>
            <a:off x="114406" y="2699581"/>
            <a:ext cx="3294617" cy="3071906"/>
          </a:xfrm>
        </p:spPr>
        <p:txBody>
          <a:bodyPr vert="horz" lIns="91440" tIns="45720" rIns="91440" bIns="45720" rtlCol="0" anchor="t">
            <a:normAutofit/>
          </a:bodyPr>
          <a:lstStyle/>
          <a:p>
            <a:r>
              <a:rPr lang="en-US" sz="3400" b="1" dirty="0"/>
              <a:t>STEP 3: </a:t>
            </a:r>
            <a:br>
              <a:rPr lang="en-US" sz="3400" b="1" dirty="0"/>
            </a:br>
            <a:r>
              <a:rPr lang="en-US" sz="3400" b="1" dirty="0"/>
              <a:t>Hybrid Algorithm (MFBAFCM)</a:t>
            </a:r>
            <a:br>
              <a:rPr lang="en-US" sz="3400" dirty="0"/>
            </a:br>
            <a:br>
              <a:rPr lang="en-US" sz="3400" kern="1200" dirty="0">
                <a:solidFill>
                  <a:srgbClr val="FFFFFF"/>
                </a:solidFill>
                <a:latin typeface="+mj-lt"/>
                <a:ea typeface="+mj-ea"/>
                <a:cs typeface="+mj-cs"/>
              </a:rPr>
            </a:br>
            <a:endParaRPr lang="en-US" sz="3400" kern="1200" dirty="0">
              <a:solidFill>
                <a:srgbClr val="FFFFFF"/>
              </a:solidFill>
              <a:latin typeface="+mj-lt"/>
              <a:ea typeface="+mj-ea"/>
              <a:cs typeface="+mj-cs"/>
            </a:endParaRPr>
          </a:p>
        </p:txBody>
      </p:sp>
      <p:pic>
        <p:nvPicPr>
          <p:cNvPr id="7" name="Picture 6" descr="A diagram of a algorithm&#10;&#10;Description automatically generated">
            <a:extLst>
              <a:ext uri="{FF2B5EF4-FFF2-40B4-BE49-F238E27FC236}">
                <a16:creationId xmlns:a16="http://schemas.microsoft.com/office/drawing/2014/main" id="{26EA495B-B0B2-6023-50AC-D0232B0D10E4}"/>
              </a:ext>
            </a:extLst>
          </p:cNvPr>
          <p:cNvPicPr>
            <a:picLocks noChangeAspect="1"/>
          </p:cNvPicPr>
          <p:nvPr/>
        </p:nvPicPr>
        <p:blipFill>
          <a:blip r:embed="rId5"/>
          <a:stretch>
            <a:fillRect/>
          </a:stretch>
        </p:blipFill>
        <p:spPr>
          <a:xfrm>
            <a:off x="6686625" y="248265"/>
            <a:ext cx="2723074" cy="6379288"/>
          </a:xfrm>
          <a:prstGeom prst="rect">
            <a:avLst/>
          </a:prstGeom>
        </p:spPr>
      </p:pic>
      <p:pic>
        <p:nvPicPr>
          <p:cNvPr id="24" name="Audio 23">
            <a:extLst>
              <a:ext uri="{FF2B5EF4-FFF2-40B4-BE49-F238E27FC236}">
                <a16:creationId xmlns:a16="http://schemas.microsoft.com/office/drawing/2014/main" id="{9B0D5504-1279-6674-1280-28CF95A649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5034867"/>
      </p:ext>
    </p:extLst>
  </p:cSld>
  <p:clrMapOvr>
    <a:masterClrMapping/>
  </p:clrMapOvr>
  <mc:AlternateContent xmlns:mc="http://schemas.openxmlformats.org/markup-compatibility/2006" xmlns:p14="http://schemas.microsoft.com/office/powerpoint/2010/main">
    <mc:Choice Requires="p14">
      <p:transition spd="slow" p14:dur="2000" advTm="55819"/>
    </mc:Choice>
    <mc:Fallback xmlns="">
      <p:transition spd="slow" advTm="55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063822-CE94-3BA7-40B9-0A922BDE9EA4}"/>
              </a:ext>
            </a:extLst>
          </p:cNvPr>
          <p:cNvSpPr>
            <a:spLocks noGrp="1"/>
          </p:cNvSpPr>
          <p:nvPr>
            <p:ph type="title"/>
          </p:nvPr>
        </p:nvSpPr>
        <p:spPr>
          <a:xfrm>
            <a:off x="838200" y="365125"/>
            <a:ext cx="10515600" cy="1325563"/>
          </a:xfrm>
        </p:spPr>
        <p:txBody>
          <a:bodyPr>
            <a:normAutofit/>
          </a:bodyPr>
          <a:lstStyle/>
          <a:p>
            <a:r>
              <a:rPr lang="en-US" b="1"/>
              <a:t>IMPLEMENTATION</a:t>
            </a:r>
            <a:endParaRPr lang="en-US" b="1"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Content Placeholder 2">
            <a:extLst>
              <a:ext uri="{FF2B5EF4-FFF2-40B4-BE49-F238E27FC236}">
                <a16:creationId xmlns:a16="http://schemas.microsoft.com/office/drawing/2014/main" id="{A8AA3F80-D236-A167-CEAF-9D7F0D4BD619}"/>
              </a:ext>
            </a:extLst>
          </p:cNvPr>
          <p:cNvSpPr>
            <a:spLocks noGrp="1"/>
          </p:cNvSpPr>
          <p:nvPr>
            <p:ph idx="1"/>
          </p:nvPr>
        </p:nvSpPr>
        <p:spPr>
          <a:xfrm>
            <a:off x="838200" y="1591878"/>
            <a:ext cx="10515600" cy="4351338"/>
          </a:xfrm>
        </p:spPr>
        <p:txBody>
          <a:bodyPr>
            <a:normAutofit fontScale="92500" lnSpcReduction="10000"/>
          </a:bodyPr>
          <a:lstStyle/>
          <a:p>
            <a:pPr>
              <a:buFont typeface="Arial" panose="020B0604020202020204" pitchFamily="34" charset="0"/>
              <a:buChar char="•"/>
            </a:pPr>
            <a:r>
              <a:rPr lang="en-US" b="1" dirty="0">
                <a:solidFill>
                  <a:srgbClr val="FF9300"/>
                </a:solidFill>
              </a:rPr>
              <a:t>Dataset</a:t>
            </a:r>
            <a:r>
              <a:rPr lang="en-US" dirty="0">
                <a:solidFill>
                  <a:srgbClr val="FF9300"/>
                </a:solidFill>
              </a:rPr>
              <a:t>:</a:t>
            </a:r>
          </a:p>
          <a:p>
            <a:pPr marL="742950" lvl="1" indent="-285750">
              <a:buFont typeface="Arial" panose="020B0604020202020204" pitchFamily="34" charset="0"/>
              <a:buChar char="•"/>
            </a:pPr>
            <a:r>
              <a:rPr lang="en-US" dirty="0"/>
              <a:t>MRI images of 242 patients with vestibular schwannomas from </a:t>
            </a:r>
            <a:r>
              <a:rPr lang="en-US" b="1" u="sng" dirty="0"/>
              <a:t>TCIA</a:t>
            </a:r>
            <a:r>
              <a:rPr lang="en-US" dirty="0"/>
              <a:t>.</a:t>
            </a:r>
          </a:p>
          <a:p>
            <a:pPr marL="742950" lvl="1" indent="-285750">
              <a:buFont typeface="Arial" panose="020B0604020202020204" pitchFamily="34" charset="0"/>
              <a:buChar char="•"/>
            </a:pPr>
            <a:r>
              <a:rPr lang="en-US" dirty="0"/>
              <a:t>T1-weighted post-contrast images.</a:t>
            </a:r>
          </a:p>
          <a:p>
            <a:pPr marL="457200" lvl="1" indent="0">
              <a:buNone/>
            </a:pPr>
            <a:endParaRPr lang="en-US" dirty="0"/>
          </a:p>
          <a:p>
            <a:pPr>
              <a:buFont typeface="Arial" panose="020B0604020202020204" pitchFamily="34" charset="0"/>
              <a:buChar char="•"/>
            </a:pPr>
            <a:r>
              <a:rPr lang="en-US" b="1" dirty="0">
                <a:solidFill>
                  <a:srgbClr val="FF9300"/>
                </a:solidFill>
              </a:rPr>
              <a:t>Preprocessing</a:t>
            </a:r>
            <a:r>
              <a:rPr lang="en-US" dirty="0">
                <a:solidFill>
                  <a:srgbClr val="FF9300"/>
                </a:solidFill>
              </a:rPr>
              <a:t>:</a:t>
            </a:r>
          </a:p>
          <a:p>
            <a:pPr marL="742950" lvl="1" indent="-285750">
              <a:buFont typeface="Arial" panose="020B0604020202020204" pitchFamily="34" charset="0"/>
              <a:buChar char="•"/>
            </a:pPr>
            <a:r>
              <a:rPr lang="en-US" dirty="0"/>
              <a:t>Median filtering for noise reduction.</a:t>
            </a:r>
          </a:p>
          <a:p>
            <a:pPr marL="742950" lvl="1" indent="-285750">
              <a:buFont typeface="Arial" panose="020B0604020202020204" pitchFamily="34" charset="0"/>
              <a:buChar char="•"/>
            </a:pPr>
            <a:r>
              <a:rPr lang="en-US" dirty="0"/>
              <a:t>Intensity normalization and sliding kernel filters to preserve edges.</a:t>
            </a:r>
          </a:p>
          <a:p>
            <a:pPr marL="742950" lvl="1" indent="-285750">
              <a:buFont typeface="Arial" panose="020B0604020202020204" pitchFamily="34" charset="0"/>
              <a:buChar char="•"/>
            </a:pPr>
            <a:r>
              <a:rPr lang="en-US" dirty="0"/>
              <a:t>Binary masks created using DICOM data to outline tumor regions.</a:t>
            </a:r>
          </a:p>
          <a:p>
            <a:pPr marL="457200" lvl="1" indent="0">
              <a:buNone/>
            </a:pPr>
            <a:endParaRPr lang="en-US" dirty="0"/>
          </a:p>
          <a:p>
            <a:pPr>
              <a:buFont typeface="Arial" panose="020B0604020202020204" pitchFamily="34" charset="0"/>
              <a:buChar char="•"/>
            </a:pPr>
            <a:r>
              <a:rPr lang="en-US" b="1" dirty="0">
                <a:solidFill>
                  <a:srgbClr val="FF9300"/>
                </a:solidFill>
              </a:rPr>
              <a:t>Training and Testing</a:t>
            </a:r>
            <a:r>
              <a:rPr lang="en-US" dirty="0">
                <a:solidFill>
                  <a:srgbClr val="FF9300"/>
                </a:solidFill>
              </a:rPr>
              <a:t>:</a:t>
            </a:r>
          </a:p>
          <a:p>
            <a:pPr marL="742950" lvl="1" indent="-285750">
              <a:buFont typeface="Arial" panose="020B0604020202020204" pitchFamily="34" charset="0"/>
              <a:buChar char="•"/>
            </a:pPr>
            <a:r>
              <a:rPr lang="en-US" dirty="0"/>
              <a:t>80% training, 20% testing.</a:t>
            </a:r>
          </a:p>
          <a:p>
            <a:pPr marL="742950" lvl="1" indent="-285750">
              <a:buFont typeface="Arial" panose="020B0604020202020204" pitchFamily="34" charset="0"/>
              <a:buChar char="•"/>
            </a:pPr>
            <a:r>
              <a:rPr lang="en-US" dirty="0"/>
              <a:t>Tumor features (intensity range, size) used for segmentation.</a:t>
            </a:r>
          </a:p>
          <a:p>
            <a:endParaRPr lang="en-US" dirty="0"/>
          </a:p>
        </p:txBody>
      </p:sp>
      <p:pic>
        <p:nvPicPr>
          <p:cNvPr id="4" name="Audio 3">
            <a:extLst>
              <a:ext uri="{FF2B5EF4-FFF2-40B4-BE49-F238E27FC236}">
                <a16:creationId xmlns:a16="http://schemas.microsoft.com/office/drawing/2014/main" id="{4E111C5E-0B40-2152-B462-6D6096576E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87138698"/>
      </p:ext>
    </p:extLst>
  </p:cSld>
  <p:clrMapOvr>
    <a:masterClrMapping/>
  </p:clrMapOvr>
  <mc:AlternateContent xmlns:mc="http://schemas.openxmlformats.org/markup-compatibility/2006" xmlns:p14="http://schemas.microsoft.com/office/powerpoint/2010/main">
    <mc:Choice Requires="p14">
      <p:transition spd="slow" p14:dur="2000" advTm="6219"/>
    </mc:Choice>
    <mc:Fallback xmlns="">
      <p:transition spd="slow" advTm="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scan of a brain&#10;&#10;Description automatically generated">
            <a:extLst>
              <a:ext uri="{FF2B5EF4-FFF2-40B4-BE49-F238E27FC236}">
                <a16:creationId xmlns:a16="http://schemas.microsoft.com/office/drawing/2014/main" id="{5A67BF56-C7E0-27A2-EF70-E4BEC09E531F}"/>
              </a:ext>
            </a:extLst>
          </p:cNvPr>
          <p:cNvPicPr>
            <a:picLocks noChangeAspect="1"/>
          </p:cNvPicPr>
          <p:nvPr/>
        </p:nvPicPr>
        <p:blipFill>
          <a:blip r:embed="rId2"/>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2167036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66643F-96CD-4486-71CF-5E5E4C1634D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200" b="1" kern="1200" dirty="0">
                <a:solidFill>
                  <a:schemeClr val="tx1"/>
                </a:solidFill>
                <a:latin typeface="+mj-lt"/>
                <a:ea typeface="+mj-ea"/>
                <a:cs typeface="+mj-cs"/>
              </a:rPr>
              <a:t>RESULTS</a:t>
            </a:r>
          </a:p>
        </p:txBody>
      </p:sp>
      <p:sp>
        <p:nvSpPr>
          <p:cNvPr id="32" name="Rectangle 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BAC6D32A-26FE-4CD1-B083-820519877EFC}"/>
              </a:ext>
            </a:extLst>
          </p:cNvPr>
          <p:cNvSpPr>
            <a:spLocks noGrp="1"/>
          </p:cNvSpPr>
          <p:nvPr>
            <p:ph sz="half" idx="1"/>
          </p:nvPr>
        </p:nvSpPr>
        <p:spPr>
          <a:xfrm>
            <a:off x="371094" y="2718054"/>
            <a:ext cx="3438906" cy="3207258"/>
          </a:xfrm>
        </p:spPr>
        <p:txBody>
          <a:bodyPr vert="horz" lIns="91440" tIns="45720" rIns="91440" bIns="45720" rtlCol="0" anchor="t">
            <a:normAutofit/>
          </a:bodyPr>
          <a:lstStyle/>
          <a:p>
            <a:pPr marL="0" indent="0">
              <a:buNone/>
            </a:pPr>
            <a:r>
              <a:rPr lang="en-US" sz="1800" b="1" dirty="0">
                <a:solidFill>
                  <a:srgbClr val="FF9300"/>
                </a:solidFill>
              </a:rPr>
              <a:t>Performance Metrics</a:t>
            </a:r>
            <a:r>
              <a:rPr lang="en-US" sz="1800" dirty="0">
                <a:solidFill>
                  <a:srgbClr val="FF9300"/>
                </a:solidFill>
              </a:rPr>
              <a:t>:</a:t>
            </a:r>
          </a:p>
          <a:p>
            <a:r>
              <a:rPr lang="en-US" sz="1700" b="1" dirty="0"/>
              <a:t>Partition Coefficient (PC):</a:t>
            </a:r>
            <a:r>
              <a:rPr lang="en-US" sz="1700" dirty="0"/>
              <a:t> Increased with BAT+FCM (0.667 vs. 0.654 for FCM).</a:t>
            </a:r>
          </a:p>
          <a:p>
            <a:r>
              <a:rPr lang="en-US" sz="1700" b="1" dirty="0"/>
              <a:t>Classification Entropy (CE): </a:t>
            </a:r>
            <a:r>
              <a:rPr lang="en-US" sz="1700" dirty="0"/>
              <a:t>Decreased with BAT+FCM (0.865 vs. 0.892 for FCM).</a:t>
            </a:r>
          </a:p>
          <a:p>
            <a:r>
              <a:rPr lang="en-US" sz="1700" b="1" dirty="0"/>
              <a:t>Fuzzy Separation Index (S): </a:t>
            </a:r>
            <a:r>
              <a:rPr lang="en-US" sz="1700" dirty="0"/>
              <a:t>Smaller with BAT+FCM, indicating better clustering.</a:t>
            </a:r>
          </a:p>
          <a:p>
            <a:endParaRPr lang="en-US" sz="1700" dirty="0"/>
          </a:p>
        </p:txBody>
      </p:sp>
      <p:pic>
        <p:nvPicPr>
          <p:cNvPr id="7" name="Content Placeholder 6" descr="A close-up of a brain scan&#10;&#10;Description automatically generated">
            <a:extLst>
              <a:ext uri="{FF2B5EF4-FFF2-40B4-BE49-F238E27FC236}">
                <a16:creationId xmlns:a16="http://schemas.microsoft.com/office/drawing/2014/main" id="{4E0903E4-493E-9A25-C2C5-98EB974B80B1}"/>
              </a:ext>
            </a:extLst>
          </p:cNvPr>
          <p:cNvPicPr>
            <a:picLocks noGrp="1" noChangeAspect="1"/>
          </p:cNvPicPr>
          <p:nvPr>
            <p:ph sz="half" idx="2"/>
          </p:nvPr>
        </p:nvPicPr>
        <p:blipFill>
          <a:blip r:embed="rId3"/>
          <a:stretch>
            <a:fillRect/>
          </a:stretch>
        </p:blipFill>
        <p:spPr>
          <a:xfrm>
            <a:off x="4641218" y="1723644"/>
            <a:ext cx="7365235" cy="3701031"/>
          </a:xfrm>
          <a:prstGeom prst="rect">
            <a:avLst/>
          </a:prstGeom>
        </p:spPr>
      </p:pic>
    </p:spTree>
    <p:extLst>
      <p:ext uri="{BB962C8B-B14F-4D97-AF65-F5344CB8AC3E}">
        <p14:creationId xmlns:p14="http://schemas.microsoft.com/office/powerpoint/2010/main" val="4017562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rain scan&#10;&#10;Description automatically generated">
            <a:extLst>
              <a:ext uri="{FF2B5EF4-FFF2-40B4-BE49-F238E27FC236}">
                <a16:creationId xmlns:a16="http://schemas.microsoft.com/office/drawing/2014/main" id="{7477919E-5E0B-E888-A69F-98860E220DAA}"/>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7901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table with numbers and text&#10;&#10;Description automatically generated">
            <a:extLst>
              <a:ext uri="{FF2B5EF4-FFF2-40B4-BE49-F238E27FC236}">
                <a16:creationId xmlns:a16="http://schemas.microsoft.com/office/drawing/2014/main" id="{67676462-D79F-1CBD-4B73-0E398FFE4C63}"/>
              </a:ext>
            </a:extLst>
          </p:cNvPr>
          <p:cNvPicPr>
            <a:picLocks noGrp="1" noChangeAspect="1"/>
          </p:cNvPicPr>
          <p:nvPr>
            <p:ph idx="1"/>
          </p:nvPr>
        </p:nvPicPr>
        <p:blipFill>
          <a:blip r:embed="rId2"/>
          <a:stretch>
            <a:fillRect/>
          </a:stretch>
        </p:blipFill>
        <p:spPr>
          <a:xfrm>
            <a:off x="1244806" y="942763"/>
            <a:ext cx="9702388" cy="4972474"/>
          </a:xfrm>
          <a:prstGeom prst="rect">
            <a:avLst/>
          </a:prstGeom>
        </p:spPr>
      </p:pic>
      <p:sp>
        <p:nvSpPr>
          <p:cNvPr id="6" name="Rectangle 5">
            <a:extLst>
              <a:ext uri="{FF2B5EF4-FFF2-40B4-BE49-F238E27FC236}">
                <a16:creationId xmlns:a16="http://schemas.microsoft.com/office/drawing/2014/main" id="{3990BBC1-F8F7-CD50-FFCE-7242723FD29A}"/>
              </a:ext>
            </a:extLst>
          </p:cNvPr>
          <p:cNvSpPr/>
          <p:nvPr/>
        </p:nvSpPr>
        <p:spPr>
          <a:xfrm>
            <a:off x="1452282" y="3209365"/>
            <a:ext cx="8462683" cy="5378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84C298-F839-93EB-D328-000D8FEF115F}"/>
              </a:ext>
            </a:extLst>
          </p:cNvPr>
          <p:cNvSpPr txBox="1"/>
          <p:nvPr/>
        </p:nvSpPr>
        <p:spPr>
          <a:xfrm>
            <a:off x="1317812" y="6013849"/>
            <a:ext cx="9556375" cy="984885"/>
          </a:xfrm>
          <a:prstGeom prst="rect">
            <a:avLst/>
          </a:prstGeom>
          <a:noFill/>
        </p:spPr>
        <p:txBody>
          <a:bodyPr wrap="square" rtlCol="0">
            <a:spAutoFit/>
          </a:bodyPr>
          <a:lstStyle/>
          <a:p>
            <a:pPr algn="ctr"/>
            <a:r>
              <a:rPr lang="en-US" sz="2000" b="1" dirty="0">
                <a:solidFill>
                  <a:srgbClr val="FF9300"/>
                </a:solidFill>
              </a:rPr>
              <a:t>Suggestive of significant over-segmentation or inclusion of false positives in the tumor predictions.</a:t>
            </a:r>
          </a:p>
          <a:p>
            <a:pPr algn="ctr"/>
            <a:endParaRPr lang="en-US" b="1"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F4092729-8B78-B06E-0C1C-3A1F8EE2CB52}"/>
                  </a:ext>
                </a:extLst>
              </p14:cNvPr>
              <p14:cNvContentPartPr/>
              <p14:nvPr/>
            </p14:nvContentPartPr>
            <p14:xfrm>
              <a:off x="607948" y="3432099"/>
              <a:ext cx="747000" cy="2769120"/>
            </p14:xfrm>
          </p:contentPart>
        </mc:Choice>
        <mc:Fallback xmlns="">
          <p:pic>
            <p:nvPicPr>
              <p:cNvPr id="19" name="Ink 18">
                <a:extLst>
                  <a:ext uri="{FF2B5EF4-FFF2-40B4-BE49-F238E27FC236}">
                    <a16:creationId xmlns:a16="http://schemas.microsoft.com/office/drawing/2014/main" id="{F4092729-8B78-B06E-0C1C-3A1F8EE2CB52}"/>
                  </a:ext>
                </a:extLst>
              </p:cNvPr>
              <p:cNvPicPr/>
              <p:nvPr/>
            </p:nvPicPr>
            <p:blipFill>
              <a:blip r:embed="rId4"/>
              <a:stretch>
                <a:fillRect/>
              </a:stretch>
            </p:blipFill>
            <p:spPr>
              <a:xfrm>
                <a:off x="571948" y="3396459"/>
                <a:ext cx="818640" cy="2840760"/>
              </a:xfrm>
              <a:prstGeom prst="rect">
                <a:avLst/>
              </a:prstGeom>
            </p:spPr>
          </p:pic>
        </mc:Fallback>
      </mc:AlternateContent>
    </p:spTree>
    <p:extLst>
      <p:ext uri="{BB962C8B-B14F-4D97-AF65-F5344CB8AC3E}">
        <p14:creationId xmlns:p14="http://schemas.microsoft.com/office/powerpoint/2010/main" val="227118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EA3E35-4ABA-2BE8-ECEE-A6AA4EB64816}"/>
              </a:ext>
            </a:extLst>
          </p:cNvPr>
          <p:cNvSpPr>
            <a:spLocks noGrp="1"/>
          </p:cNvSpPr>
          <p:nvPr>
            <p:ph type="title"/>
          </p:nvPr>
        </p:nvSpPr>
        <p:spPr>
          <a:xfrm>
            <a:off x="838200" y="365125"/>
            <a:ext cx="10515600" cy="1325563"/>
          </a:xfrm>
        </p:spPr>
        <p:txBody>
          <a:bodyPr>
            <a:normAutofit/>
          </a:bodyPr>
          <a:lstStyle/>
          <a:p>
            <a:r>
              <a:rPr lang="en-US" sz="5400" b="1"/>
              <a:t>LIMITATIONS</a:t>
            </a:r>
          </a:p>
        </p:txBody>
      </p:sp>
      <p:sp>
        <p:nvSpPr>
          <p:cNvPr id="4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7">
            <a:extLst>
              <a:ext uri="{FF2B5EF4-FFF2-40B4-BE49-F238E27FC236}">
                <a16:creationId xmlns:a16="http://schemas.microsoft.com/office/drawing/2014/main" id="{1D6B417A-0F45-82D2-E546-EB2AB735124A}"/>
              </a:ext>
            </a:extLst>
          </p:cNvPr>
          <p:cNvGraphicFramePr>
            <a:graphicFrameLocks noGrp="1"/>
          </p:cNvGraphicFramePr>
          <p:nvPr>
            <p:ph idx="1"/>
            <p:extLst>
              <p:ext uri="{D42A27DB-BD31-4B8C-83A1-F6EECF244321}">
                <p14:modId xmlns:p14="http://schemas.microsoft.com/office/powerpoint/2010/main" val="178185757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2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D44C2-A675-FA15-32DA-5203EE3C56E2}"/>
              </a:ext>
            </a:extLst>
          </p:cNvPr>
          <p:cNvSpPr>
            <a:spLocks noGrp="1"/>
          </p:cNvSpPr>
          <p:nvPr>
            <p:ph type="title"/>
          </p:nvPr>
        </p:nvSpPr>
        <p:spPr>
          <a:xfrm>
            <a:off x="572493" y="238539"/>
            <a:ext cx="11018520" cy="1434415"/>
          </a:xfrm>
        </p:spPr>
        <p:txBody>
          <a:bodyPr anchor="b">
            <a:normAutofit/>
          </a:bodyPr>
          <a:lstStyle/>
          <a:p>
            <a:r>
              <a:rPr lang="en-US" sz="5400" b="1"/>
              <a:t>CONCLUSIONS</a:t>
            </a:r>
          </a:p>
        </p:txBody>
      </p:sp>
      <p:sp>
        <p:nvSpPr>
          <p:cNvPr id="3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Scan of a human brain in a neurology clinic">
            <a:extLst>
              <a:ext uri="{FF2B5EF4-FFF2-40B4-BE49-F238E27FC236}">
                <a16:creationId xmlns:a16="http://schemas.microsoft.com/office/drawing/2014/main" id="{639C4289-C4DD-07B9-ADCE-B0BEDF7FFE8D}"/>
              </a:ext>
            </a:extLst>
          </p:cNvPr>
          <p:cNvPicPr>
            <a:picLocks noChangeAspect="1"/>
          </p:cNvPicPr>
          <p:nvPr/>
        </p:nvPicPr>
        <p:blipFill>
          <a:blip r:embed="rId2"/>
          <a:srcRect l="13923" r="13923"/>
          <a:stretch/>
        </p:blipFill>
        <p:spPr>
          <a:xfrm>
            <a:off x="7675658" y="2093976"/>
            <a:ext cx="3941064" cy="4096512"/>
          </a:xfrm>
          <a:prstGeom prst="rect">
            <a:avLst/>
          </a:prstGeom>
        </p:spPr>
      </p:pic>
      <p:graphicFrame>
        <p:nvGraphicFramePr>
          <p:cNvPr id="5" name="Content Placeholder 2">
            <a:extLst>
              <a:ext uri="{FF2B5EF4-FFF2-40B4-BE49-F238E27FC236}">
                <a16:creationId xmlns:a16="http://schemas.microsoft.com/office/drawing/2014/main" id="{E992B3D3-B5FC-0BF8-236B-B5B1D2017370}"/>
              </a:ext>
            </a:extLst>
          </p:cNvPr>
          <p:cNvGraphicFramePr>
            <a:graphicFrameLocks noGrp="1"/>
          </p:cNvGraphicFramePr>
          <p:nvPr>
            <p:ph idx="1"/>
            <p:extLst>
              <p:ext uri="{D42A27DB-BD31-4B8C-83A1-F6EECF244321}">
                <p14:modId xmlns:p14="http://schemas.microsoft.com/office/powerpoint/2010/main" val="2299560408"/>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968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2EDD7-ECA8-39C3-1E25-4C5AEAD4C0C1}"/>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INTRODUCTION</a:t>
            </a:r>
          </a:p>
        </p:txBody>
      </p:sp>
      <p:graphicFrame>
        <p:nvGraphicFramePr>
          <p:cNvPr id="5" name="Content Placeholder 2">
            <a:extLst>
              <a:ext uri="{FF2B5EF4-FFF2-40B4-BE49-F238E27FC236}">
                <a16:creationId xmlns:a16="http://schemas.microsoft.com/office/drawing/2014/main" id="{2919F99B-0974-0900-C34D-7DE15C833D5D}"/>
              </a:ext>
            </a:extLst>
          </p:cNvPr>
          <p:cNvGraphicFramePr>
            <a:graphicFrameLocks noGrp="1"/>
          </p:cNvGraphicFramePr>
          <p:nvPr>
            <p:ph idx="1"/>
            <p:extLst>
              <p:ext uri="{D42A27DB-BD31-4B8C-83A1-F6EECF244321}">
                <p14:modId xmlns:p14="http://schemas.microsoft.com/office/powerpoint/2010/main" val="72747516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05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50BB8-4638-D1E8-5693-A6C4618974C9}"/>
              </a:ext>
            </a:extLst>
          </p:cNvPr>
          <p:cNvSpPr>
            <a:spLocks noGrp="1"/>
          </p:cNvSpPr>
          <p:nvPr>
            <p:ph type="title"/>
          </p:nvPr>
        </p:nvSpPr>
        <p:spPr>
          <a:xfrm>
            <a:off x="640080" y="451504"/>
            <a:ext cx="4368602" cy="1956841"/>
          </a:xfrm>
        </p:spPr>
        <p:txBody>
          <a:bodyPr anchor="b">
            <a:normAutofit/>
          </a:bodyPr>
          <a:lstStyle/>
          <a:p>
            <a:r>
              <a:rPr lang="en-US" sz="6000" b="1" dirty="0"/>
              <a:t>PROJECT IDEA</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1F5FA5-5BCC-B3B4-EF63-22E149BCA7A4}"/>
              </a:ext>
            </a:extLst>
          </p:cNvPr>
          <p:cNvSpPr>
            <a:spLocks noGrp="1"/>
          </p:cNvSpPr>
          <p:nvPr>
            <p:ph idx="1"/>
          </p:nvPr>
        </p:nvSpPr>
        <p:spPr>
          <a:xfrm>
            <a:off x="492276" y="2989005"/>
            <a:ext cx="4516406" cy="3821195"/>
          </a:xfrm>
        </p:spPr>
        <p:txBody>
          <a:bodyPr>
            <a:normAutofit/>
          </a:bodyPr>
          <a:lstStyle/>
          <a:p>
            <a:pPr marL="0" indent="0">
              <a:buNone/>
            </a:pPr>
            <a:r>
              <a:rPr lang="en-US" dirty="0"/>
              <a:t>Implement and evaluate a </a:t>
            </a:r>
            <a:r>
              <a:rPr lang="en-US" i="1" dirty="0"/>
              <a:t>hybrid segmentation algorithm</a:t>
            </a:r>
            <a:r>
              <a:rPr lang="en-US" dirty="0"/>
              <a:t> combining </a:t>
            </a:r>
            <a:r>
              <a:rPr lang="en-US" u="sng" dirty="0"/>
              <a:t>fuzzy C-means</a:t>
            </a:r>
            <a:r>
              <a:rPr lang="en-US" dirty="0"/>
              <a:t> and a </a:t>
            </a:r>
            <a:r>
              <a:rPr lang="en-US" u="sng" dirty="0"/>
              <a:t>modified bat algorithm</a:t>
            </a:r>
            <a:r>
              <a:rPr lang="en-US" dirty="0"/>
              <a:t> on MR imaging to identify vestibular schwannomas.</a:t>
            </a:r>
          </a:p>
        </p:txBody>
      </p:sp>
      <p:pic>
        <p:nvPicPr>
          <p:cNvPr id="13" name="Picture 12" descr="Light bulb on yellow background with sketched light beams and cord">
            <a:extLst>
              <a:ext uri="{FF2B5EF4-FFF2-40B4-BE49-F238E27FC236}">
                <a16:creationId xmlns:a16="http://schemas.microsoft.com/office/drawing/2014/main" id="{4CD66A85-4749-E641-DA10-12210469F67F}"/>
              </a:ext>
            </a:extLst>
          </p:cNvPr>
          <p:cNvPicPr>
            <a:picLocks noChangeAspect="1"/>
          </p:cNvPicPr>
          <p:nvPr/>
        </p:nvPicPr>
        <p:blipFill>
          <a:blip r:embed="rId3"/>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6361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document&#10;&#10;Description automatically generated">
            <a:extLst>
              <a:ext uri="{FF2B5EF4-FFF2-40B4-BE49-F238E27FC236}">
                <a16:creationId xmlns:a16="http://schemas.microsoft.com/office/drawing/2014/main" id="{5DC2A729-0E8B-29B5-20F4-1511A4D39B9A}"/>
              </a:ext>
            </a:extLst>
          </p:cNvPr>
          <p:cNvPicPr>
            <a:picLocks noGrp="1" noChangeAspect="1"/>
          </p:cNvPicPr>
          <p:nvPr>
            <p:ph idx="1"/>
          </p:nvPr>
        </p:nvPicPr>
        <p:blipFill>
          <a:blip r:embed="rId5"/>
          <a:stretch>
            <a:fillRect/>
          </a:stretch>
        </p:blipFill>
        <p:spPr>
          <a:xfrm>
            <a:off x="643467" y="825416"/>
            <a:ext cx="10905066" cy="5207166"/>
          </a:xfrm>
          <a:prstGeom prst="rect">
            <a:avLst/>
          </a:prstGeom>
        </p:spPr>
      </p:pic>
      <p:pic>
        <p:nvPicPr>
          <p:cNvPr id="4" name="Audio 3">
            <a:extLst>
              <a:ext uri="{FF2B5EF4-FFF2-40B4-BE49-F238E27FC236}">
                <a16:creationId xmlns:a16="http://schemas.microsoft.com/office/drawing/2014/main" id="{962EC496-3A99-50AF-6ABE-CDCD2994FA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1298649"/>
      </p:ext>
    </p:extLst>
  </p:cSld>
  <p:clrMapOvr>
    <a:masterClrMapping/>
  </p:clrMapOvr>
  <mc:AlternateContent xmlns:mc="http://schemas.openxmlformats.org/markup-compatibility/2006" xmlns:p14="http://schemas.microsoft.com/office/powerpoint/2010/main">
    <mc:Choice Requires="p14">
      <p:transition spd="slow" p14:dur="2000" advTm="55579"/>
    </mc:Choice>
    <mc:Fallback xmlns="">
      <p:transition spd="slow" advTm="55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BA7BF-6A64-4FE2-2F4D-AD75B35FF874}"/>
              </a:ext>
            </a:extLst>
          </p:cNvPr>
          <p:cNvSpPr>
            <a:spLocks noGrp="1"/>
          </p:cNvSpPr>
          <p:nvPr>
            <p:ph type="title"/>
          </p:nvPr>
        </p:nvSpPr>
        <p:spPr>
          <a:xfrm>
            <a:off x="686834" y="1153572"/>
            <a:ext cx="3200400" cy="4461163"/>
          </a:xfrm>
        </p:spPr>
        <p:txBody>
          <a:bodyPr>
            <a:normAutofit/>
          </a:bodyPr>
          <a:lstStyle/>
          <a:p>
            <a:r>
              <a:rPr lang="en-US" sz="3700" b="1">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01BD19-E77D-2673-D3AC-769379EE34C5}"/>
              </a:ext>
            </a:extLst>
          </p:cNvPr>
          <p:cNvSpPr>
            <a:spLocks noGrp="1"/>
          </p:cNvSpPr>
          <p:nvPr>
            <p:ph idx="1"/>
          </p:nvPr>
        </p:nvSpPr>
        <p:spPr>
          <a:xfrm>
            <a:off x="4447308" y="591344"/>
            <a:ext cx="6906491" cy="5585619"/>
          </a:xfrm>
        </p:spPr>
        <p:txBody>
          <a:bodyPr anchor="ctr">
            <a:normAutofit/>
          </a:bodyPr>
          <a:lstStyle/>
          <a:p>
            <a:pPr marL="0" indent="0">
              <a:buNone/>
            </a:pPr>
            <a:r>
              <a:rPr lang="en-US" b="1" dirty="0"/>
              <a:t>Fuzzy C-Means (FCM) is widely used but has drawbacks:</a:t>
            </a:r>
          </a:p>
          <a:p>
            <a:pPr marL="742950" lvl="1" indent="-285750">
              <a:buFont typeface="Arial" panose="020B0604020202020204" pitchFamily="34" charset="0"/>
              <a:buChar char="•"/>
            </a:pPr>
            <a:r>
              <a:rPr lang="en-US" dirty="0"/>
              <a:t>Sensitivity to noise.</a:t>
            </a:r>
          </a:p>
          <a:p>
            <a:pPr marL="742950" lvl="1" indent="-285750">
              <a:buFont typeface="Arial" panose="020B0604020202020204" pitchFamily="34" charset="0"/>
              <a:buChar char="•"/>
            </a:pPr>
            <a:r>
              <a:rPr lang="en-US" dirty="0"/>
              <a:t>Dependence on initial parameters.</a:t>
            </a:r>
          </a:p>
          <a:p>
            <a:pPr marL="742950" lvl="1" indent="-285750">
              <a:buFont typeface="Arial" panose="020B0604020202020204" pitchFamily="34" charset="0"/>
              <a:buChar char="•"/>
            </a:pPr>
            <a:r>
              <a:rPr lang="en-US" dirty="0"/>
              <a:t>Tendency to converge to local minima.</a:t>
            </a:r>
          </a:p>
          <a:p>
            <a:pPr marL="0" indent="0">
              <a:buNone/>
            </a:pPr>
            <a:endParaRPr lang="en-US" b="1" dirty="0"/>
          </a:p>
          <a:p>
            <a:pPr marL="0" indent="0">
              <a:buNone/>
            </a:pPr>
            <a:r>
              <a:rPr lang="en-US" b="1" dirty="0"/>
              <a:t>Objectives</a:t>
            </a:r>
            <a:r>
              <a:rPr lang="en-US" dirty="0"/>
              <a:t>:</a:t>
            </a:r>
          </a:p>
          <a:p>
            <a:pPr>
              <a:buFont typeface="Arial" panose="020B0604020202020204" pitchFamily="34" charset="0"/>
              <a:buChar char="•"/>
            </a:pPr>
            <a:r>
              <a:rPr lang="en-US" dirty="0"/>
              <a:t>Combine FCM with a Modified Bat Algorithm (MFBAFCM) to address these limitations.</a:t>
            </a:r>
          </a:p>
          <a:p>
            <a:pPr>
              <a:buFont typeface="Arial" panose="020B0604020202020204" pitchFamily="34" charset="0"/>
              <a:buChar char="•"/>
            </a:pPr>
            <a:r>
              <a:rPr lang="en-US" dirty="0"/>
              <a:t>Improve segmentation metrics such as cluster compactness and separation.</a:t>
            </a:r>
          </a:p>
          <a:p>
            <a:endParaRPr lang="en-US" dirty="0"/>
          </a:p>
        </p:txBody>
      </p:sp>
      <p:pic>
        <p:nvPicPr>
          <p:cNvPr id="6" name="Audio 5">
            <a:extLst>
              <a:ext uri="{FF2B5EF4-FFF2-40B4-BE49-F238E27FC236}">
                <a16:creationId xmlns:a16="http://schemas.microsoft.com/office/drawing/2014/main" id="{1C08D680-0E65-DA4F-AA06-6791B0F4B0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01361648"/>
      </p:ext>
    </p:extLst>
  </p:cSld>
  <p:clrMapOvr>
    <a:masterClrMapping/>
  </p:clrMapOvr>
  <mc:AlternateContent xmlns:mc="http://schemas.openxmlformats.org/markup-compatibility/2006">
    <mc:Choice xmlns:p14="http://schemas.microsoft.com/office/powerpoint/2010/main" Requires="p14">
      <p:transition spd="slow" p14:dur="2000" advTm="32949"/>
    </mc:Choice>
    <mc:Fallback>
      <p:transition spd="slow" advTm="3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1C52-E236-4162-F816-1370E88E9DA7}"/>
              </a:ext>
            </a:extLst>
          </p:cNvPr>
          <p:cNvSpPr>
            <a:spLocks noGrp="1"/>
          </p:cNvSpPr>
          <p:nvPr>
            <p:ph type="title"/>
          </p:nvPr>
        </p:nvSpPr>
        <p:spPr/>
        <p:txBody>
          <a:bodyPr/>
          <a:lstStyle/>
          <a:p>
            <a:r>
              <a:rPr lang="en-US" b="1" dirty="0"/>
              <a:t>METHODOLOGY</a:t>
            </a:r>
          </a:p>
        </p:txBody>
      </p:sp>
      <p:graphicFrame>
        <p:nvGraphicFramePr>
          <p:cNvPr id="7" name="Content Placeholder 2">
            <a:extLst>
              <a:ext uri="{FF2B5EF4-FFF2-40B4-BE49-F238E27FC236}">
                <a16:creationId xmlns:a16="http://schemas.microsoft.com/office/drawing/2014/main" id="{09B8B9E0-09E1-D3EA-F4A0-B17D591A5136}"/>
              </a:ext>
            </a:extLst>
          </p:cNvPr>
          <p:cNvGraphicFramePr>
            <a:graphicFrameLocks noGrp="1"/>
          </p:cNvGraphicFramePr>
          <p:nvPr>
            <p:ph idx="1"/>
            <p:extLst>
              <p:ext uri="{D42A27DB-BD31-4B8C-83A1-F6EECF244321}">
                <p14:modId xmlns:p14="http://schemas.microsoft.com/office/powerpoint/2010/main" val="26711058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extLst>
              <a:ext uri="{FF2B5EF4-FFF2-40B4-BE49-F238E27FC236}">
                <a16:creationId xmlns:a16="http://schemas.microsoft.com/office/drawing/2014/main" id="{44CC2779-5301-295A-FDDE-DA20B43C4C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0356782"/>
      </p:ext>
    </p:extLst>
  </p:cSld>
  <p:clrMapOvr>
    <a:masterClrMapping/>
  </p:clrMapOvr>
  <mc:AlternateContent xmlns:mc="http://schemas.openxmlformats.org/markup-compatibility/2006" xmlns:p14="http://schemas.microsoft.com/office/powerpoint/2010/main">
    <mc:Choice Requires="p14">
      <p:transition spd="slow" p14:dur="2000" advTm="57996"/>
    </mc:Choice>
    <mc:Fallback xmlns="">
      <p:transition spd="slow" advTm="57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9B3EE71-F75E-6F1B-9B01-9AD88CEEFC56}"/>
              </a:ext>
            </a:extLst>
          </p:cNvPr>
          <p:cNvSpPr>
            <a:spLocks noGrp="1"/>
          </p:cNvSpPr>
          <p:nvPr>
            <p:ph type="title"/>
          </p:nvPr>
        </p:nvSpPr>
        <p:spPr>
          <a:xfrm>
            <a:off x="168676" y="2767106"/>
            <a:ext cx="3613211" cy="3071906"/>
          </a:xfrm>
        </p:spPr>
        <p:txBody>
          <a:bodyPr vert="horz" lIns="91440" tIns="45720" rIns="91440" bIns="45720" rtlCol="0" anchor="t">
            <a:normAutofit/>
          </a:bodyPr>
          <a:lstStyle/>
          <a:p>
            <a:pPr lvl="0"/>
            <a:r>
              <a:rPr lang="en-US" sz="3400" b="1" kern="1200" dirty="0">
                <a:solidFill>
                  <a:srgbClr val="FFFFFF"/>
                </a:solidFill>
                <a:latin typeface="+mj-lt"/>
                <a:ea typeface="+mj-ea"/>
                <a:cs typeface="+mj-cs"/>
              </a:rPr>
              <a:t>STEP 1: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Fuzzy C-Means (FCM) algorithm</a:t>
            </a:r>
            <a:br>
              <a:rPr lang="en-US" sz="3400" kern="1200" dirty="0">
                <a:solidFill>
                  <a:srgbClr val="FFFFFF"/>
                </a:solidFill>
                <a:latin typeface="+mj-lt"/>
                <a:ea typeface="+mj-ea"/>
                <a:cs typeface="+mj-cs"/>
              </a:rPr>
            </a:br>
            <a:endParaRPr lang="en-US" sz="3400" kern="1200" dirty="0">
              <a:solidFill>
                <a:srgbClr val="FFFFFF"/>
              </a:solidFill>
              <a:latin typeface="+mj-lt"/>
              <a:ea typeface="+mj-ea"/>
              <a:cs typeface="+mj-cs"/>
            </a:endParaRPr>
          </a:p>
        </p:txBody>
      </p:sp>
      <p:pic>
        <p:nvPicPr>
          <p:cNvPr id="5" name="Picture 4" descr="A screenshot of a math problem&#10;&#10;Description automatically generated">
            <a:extLst>
              <a:ext uri="{FF2B5EF4-FFF2-40B4-BE49-F238E27FC236}">
                <a16:creationId xmlns:a16="http://schemas.microsoft.com/office/drawing/2014/main" id="{7CC9ECE0-F833-90B7-BAB6-E56AD357C9DB}"/>
              </a:ext>
            </a:extLst>
          </p:cNvPr>
          <p:cNvPicPr>
            <a:picLocks noChangeAspect="1"/>
          </p:cNvPicPr>
          <p:nvPr/>
        </p:nvPicPr>
        <p:blipFill>
          <a:blip r:embed="rId5"/>
          <a:stretch>
            <a:fillRect/>
          </a:stretch>
        </p:blipFill>
        <p:spPr>
          <a:xfrm>
            <a:off x="5138626" y="467208"/>
            <a:ext cx="5953351" cy="5923584"/>
          </a:xfrm>
          <a:prstGeom prst="rect">
            <a:avLst/>
          </a:prstGeom>
        </p:spPr>
      </p:pic>
      <p:pic>
        <p:nvPicPr>
          <p:cNvPr id="9" name="Audio 8">
            <a:extLst>
              <a:ext uri="{FF2B5EF4-FFF2-40B4-BE49-F238E27FC236}">
                <a16:creationId xmlns:a16="http://schemas.microsoft.com/office/drawing/2014/main" id="{E210EA36-40B5-010C-500F-537E93097B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7617009"/>
      </p:ext>
    </p:extLst>
  </p:cSld>
  <p:clrMapOvr>
    <a:masterClrMapping/>
  </p:clrMapOvr>
  <mc:AlternateContent xmlns:mc="http://schemas.openxmlformats.org/markup-compatibility/2006" xmlns:p14="http://schemas.microsoft.com/office/powerpoint/2010/main">
    <mc:Choice Requires="p14">
      <p:transition spd="slow" p14:dur="2000" advTm="55566"/>
    </mc:Choice>
    <mc:Fallback xmlns="">
      <p:transition spd="slow" advTm="55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6FB25C-739C-457C-4F3C-831DB346A4E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F3114F-30C0-2E4F-A7E1-6BC272361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CDA483-AE4F-E95B-B8B1-A4BEC01D5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632B41-CE57-FEA0-2DEC-A102EBDB3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2A8062-82D5-730A-F1AE-CF42F5E2C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447B164-7AF5-A73C-6586-1A6916C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E8811B-ABA4-6E85-6C21-0B803C92AFBA}"/>
              </a:ext>
            </a:extLst>
          </p:cNvPr>
          <p:cNvSpPr>
            <a:spLocks noGrp="1"/>
          </p:cNvSpPr>
          <p:nvPr>
            <p:ph type="title"/>
          </p:nvPr>
        </p:nvSpPr>
        <p:spPr>
          <a:xfrm>
            <a:off x="114406" y="2699581"/>
            <a:ext cx="3294617" cy="3071906"/>
          </a:xfrm>
        </p:spPr>
        <p:txBody>
          <a:bodyPr vert="horz" lIns="91440" tIns="45720" rIns="91440" bIns="45720" rtlCol="0" anchor="t">
            <a:normAutofit/>
          </a:bodyPr>
          <a:lstStyle/>
          <a:p>
            <a:pPr lvl="0"/>
            <a:r>
              <a:rPr lang="en-US" sz="3600" b="1" dirty="0"/>
              <a:t>STEP 2: </a:t>
            </a:r>
            <a:br>
              <a:rPr lang="en-US" sz="3600" b="1" dirty="0"/>
            </a:br>
            <a:r>
              <a:rPr lang="en-US" sz="3600" b="1" dirty="0"/>
              <a:t>Bat Algorithm (BA)</a:t>
            </a:r>
            <a:br>
              <a:rPr lang="en-US" sz="1400" dirty="0"/>
            </a:br>
            <a:br>
              <a:rPr lang="en-US" sz="3400" kern="1200" dirty="0">
                <a:solidFill>
                  <a:srgbClr val="FFFFFF"/>
                </a:solidFill>
                <a:latin typeface="+mj-lt"/>
                <a:ea typeface="+mj-ea"/>
                <a:cs typeface="+mj-cs"/>
              </a:rPr>
            </a:br>
            <a:endParaRPr lang="en-US" sz="3400" kern="1200" dirty="0">
              <a:solidFill>
                <a:srgbClr val="FFFFFF"/>
              </a:solidFill>
              <a:latin typeface="+mj-lt"/>
              <a:ea typeface="+mj-ea"/>
              <a:cs typeface="+mj-cs"/>
            </a:endParaRPr>
          </a:p>
        </p:txBody>
      </p:sp>
      <p:pic>
        <p:nvPicPr>
          <p:cNvPr id="4" name="Picture 3" descr="A screenshot of a math problem&#10;&#10;Description automatically generated">
            <a:extLst>
              <a:ext uri="{FF2B5EF4-FFF2-40B4-BE49-F238E27FC236}">
                <a16:creationId xmlns:a16="http://schemas.microsoft.com/office/drawing/2014/main" id="{C2BA1990-AF9A-CA1C-7CF6-5D53116956AB}"/>
              </a:ext>
            </a:extLst>
          </p:cNvPr>
          <p:cNvPicPr>
            <a:picLocks noChangeAspect="1"/>
          </p:cNvPicPr>
          <p:nvPr/>
        </p:nvPicPr>
        <p:blipFill>
          <a:blip r:embed="rId5"/>
          <a:stretch>
            <a:fillRect/>
          </a:stretch>
        </p:blipFill>
        <p:spPr>
          <a:xfrm>
            <a:off x="4544460" y="529609"/>
            <a:ext cx="7213600" cy="5816600"/>
          </a:xfrm>
          <a:prstGeom prst="rect">
            <a:avLst/>
          </a:prstGeom>
        </p:spPr>
      </p:pic>
      <p:pic>
        <p:nvPicPr>
          <p:cNvPr id="27" name="Audio 26">
            <a:extLst>
              <a:ext uri="{FF2B5EF4-FFF2-40B4-BE49-F238E27FC236}">
                <a16:creationId xmlns:a16="http://schemas.microsoft.com/office/drawing/2014/main" id="{09FCCBE2-6FEA-738B-7928-4F701C3EA6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3330647"/>
      </p:ext>
    </p:extLst>
  </p:cSld>
  <p:clrMapOvr>
    <a:masterClrMapping/>
  </p:clrMapOvr>
  <mc:AlternateContent xmlns:mc="http://schemas.openxmlformats.org/markup-compatibility/2006" xmlns:p14="http://schemas.microsoft.com/office/powerpoint/2010/main">
    <mc:Choice Requires="p14">
      <p:transition spd="slow" p14:dur="2000" advTm="84128"/>
    </mc:Choice>
    <mc:Fallback xmlns="">
      <p:transition spd="slow" advTm="8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7EA3F2-3F62-22C8-E198-4ED02E9BAE6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336BEC-49AF-7186-C02B-7B07A029B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B9479A-CCE2-421D-16D3-8E4CB2C2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DB82B1-3615-1413-F206-B4EF5B6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9FDEF8-6B5D-F51D-9758-1CBB6434B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C873E72-FF7C-B931-C5E6-851AB46F3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49DA0E-F309-9FCF-C01E-D292530C3226}"/>
              </a:ext>
            </a:extLst>
          </p:cNvPr>
          <p:cNvSpPr>
            <a:spLocks noGrp="1"/>
          </p:cNvSpPr>
          <p:nvPr>
            <p:ph type="title"/>
          </p:nvPr>
        </p:nvSpPr>
        <p:spPr>
          <a:xfrm>
            <a:off x="114406" y="2699581"/>
            <a:ext cx="3294617" cy="3071906"/>
          </a:xfrm>
        </p:spPr>
        <p:txBody>
          <a:bodyPr vert="horz" lIns="91440" tIns="45720" rIns="91440" bIns="45720" rtlCol="0" anchor="t">
            <a:normAutofit/>
          </a:bodyPr>
          <a:lstStyle/>
          <a:p>
            <a:pPr lvl="0"/>
            <a:r>
              <a:rPr lang="en-US" sz="3600" b="1" dirty="0"/>
              <a:t>STEP 2: </a:t>
            </a:r>
            <a:br>
              <a:rPr lang="en-US" sz="3600" b="1" dirty="0"/>
            </a:br>
            <a:r>
              <a:rPr lang="en-US" sz="3600" b="1" dirty="0"/>
              <a:t>Bat Algorithm (BA)</a:t>
            </a:r>
            <a:br>
              <a:rPr lang="en-US" sz="1400" dirty="0"/>
            </a:br>
            <a:br>
              <a:rPr lang="en-US" sz="3400" kern="1200" dirty="0">
                <a:solidFill>
                  <a:srgbClr val="FFFFFF"/>
                </a:solidFill>
                <a:latin typeface="+mj-lt"/>
                <a:ea typeface="+mj-ea"/>
                <a:cs typeface="+mj-cs"/>
              </a:rPr>
            </a:br>
            <a:endParaRPr lang="en-US" sz="3400" kern="1200" dirty="0">
              <a:solidFill>
                <a:srgbClr val="FFFFFF"/>
              </a:solidFill>
              <a:latin typeface="+mj-lt"/>
              <a:ea typeface="+mj-ea"/>
              <a:cs typeface="+mj-cs"/>
            </a:endParaRPr>
          </a:p>
        </p:txBody>
      </p:sp>
      <p:pic>
        <p:nvPicPr>
          <p:cNvPr id="5" name="Picture 4" descr="A screenshot of a math problem&#10;&#10;Description automatically generated">
            <a:extLst>
              <a:ext uri="{FF2B5EF4-FFF2-40B4-BE49-F238E27FC236}">
                <a16:creationId xmlns:a16="http://schemas.microsoft.com/office/drawing/2014/main" id="{5D87888C-4D06-FA68-65BB-69190055B12B}"/>
              </a:ext>
            </a:extLst>
          </p:cNvPr>
          <p:cNvPicPr>
            <a:picLocks noChangeAspect="1"/>
          </p:cNvPicPr>
          <p:nvPr/>
        </p:nvPicPr>
        <p:blipFill>
          <a:blip r:embed="rId5"/>
          <a:stretch>
            <a:fillRect/>
          </a:stretch>
        </p:blipFill>
        <p:spPr>
          <a:xfrm>
            <a:off x="4601043" y="1269785"/>
            <a:ext cx="7302500" cy="4318000"/>
          </a:xfrm>
          <a:prstGeom prst="rect">
            <a:avLst/>
          </a:prstGeom>
        </p:spPr>
      </p:pic>
      <p:pic>
        <p:nvPicPr>
          <p:cNvPr id="24" name="Audio 23">
            <a:extLst>
              <a:ext uri="{FF2B5EF4-FFF2-40B4-BE49-F238E27FC236}">
                <a16:creationId xmlns:a16="http://schemas.microsoft.com/office/drawing/2014/main" id="{0E5A4CA6-C38B-3E3F-CF9E-16956B0ED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337168"/>
      </p:ext>
    </p:extLst>
  </p:cSld>
  <p:clrMapOvr>
    <a:masterClrMapping/>
  </p:clrMapOvr>
  <mc:AlternateContent xmlns:mc="http://schemas.openxmlformats.org/markup-compatibility/2006" xmlns:p14="http://schemas.microsoft.com/office/powerpoint/2010/main">
    <mc:Choice Requires="p14">
      <p:transition spd="slow" p14:dur="2000" advTm="44129"/>
    </mc:Choice>
    <mc:Fallback xmlns="">
      <p:transition spd="slow" advTm="44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Custom 2">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4267</TotalTime>
  <Words>1285</Words>
  <Application>Microsoft Macintosh PowerPoint</Application>
  <PresentationFormat>Widescreen</PresentationFormat>
  <Paragraphs>118</Paragraphs>
  <Slides>17</Slides>
  <Notes>10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Google Sans</vt:lpstr>
      <vt:lpstr>source-serif-pro</vt:lpstr>
      <vt:lpstr>Times New Roman</vt:lpstr>
      <vt:lpstr>Office Theme</vt:lpstr>
      <vt:lpstr>PowerPoint Presentation</vt:lpstr>
      <vt:lpstr>INTRODUCTION</vt:lpstr>
      <vt:lpstr>PROJECT IDEA</vt:lpstr>
      <vt:lpstr>PowerPoint Presentation</vt:lpstr>
      <vt:lpstr>PROBLEM STATEMENT</vt:lpstr>
      <vt:lpstr>METHODOLOGY</vt:lpstr>
      <vt:lpstr>STEP 1:  Fuzzy C-Means (FCM) algorithm </vt:lpstr>
      <vt:lpstr>STEP 2:  Bat Algorithm (BA)  </vt:lpstr>
      <vt:lpstr>STEP 2:  Bat Algorithm (BA)  </vt:lpstr>
      <vt:lpstr>STEP 3:  Hybrid Algorithm (MFBAFCM)  </vt:lpstr>
      <vt:lpstr>IMPLEMENTATION</vt:lpstr>
      <vt:lpstr>PowerPoint Presentation</vt:lpstr>
      <vt:lpstr>RESULTS</vt:lpstr>
      <vt:lpstr>PowerPoint Presentation</vt:lpstr>
      <vt:lpstr>PowerPoint Presentation</vt:lpstr>
      <vt:lpstr>LIMITATIONS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Grimaudo</dc:creator>
  <cp:lastModifiedBy>Yves Greatti</cp:lastModifiedBy>
  <cp:revision>62</cp:revision>
  <dcterms:created xsi:type="dcterms:W3CDTF">2023-11-14T11:46:37Z</dcterms:created>
  <dcterms:modified xsi:type="dcterms:W3CDTF">2024-12-07T14:00:28Z</dcterms:modified>
</cp:coreProperties>
</file>